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61" r:id="rId2"/>
    <p:sldId id="403" r:id="rId3"/>
    <p:sldId id="404" r:id="rId4"/>
    <p:sldId id="405" r:id="rId5"/>
    <p:sldId id="359" r:id="rId6"/>
    <p:sldId id="385" r:id="rId7"/>
    <p:sldId id="346" r:id="rId8"/>
    <p:sldId id="397" r:id="rId9"/>
    <p:sldId id="364" r:id="rId10"/>
    <p:sldId id="263" r:id="rId11"/>
    <p:sldId id="394" r:id="rId12"/>
    <p:sldId id="395" r:id="rId13"/>
    <p:sldId id="398" r:id="rId14"/>
    <p:sldId id="272" r:id="rId15"/>
    <p:sldId id="399" r:id="rId16"/>
    <p:sldId id="400" r:id="rId17"/>
    <p:sldId id="388" r:id="rId18"/>
    <p:sldId id="274" r:id="rId19"/>
    <p:sldId id="288" r:id="rId20"/>
    <p:sldId id="287" r:id="rId21"/>
    <p:sldId id="286" r:id="rId22"/>
    <p:sldId id="289" r:id="rId23"/>
    <p:sldId id="290" r:id="rId24"/>
    <p:sldId id="291" r:id="rId25"/>
    <p:sldId id="306" r:id="rId26"/>
    <p:sldId id="307" r:id="rId27"/>
    <p:sldId id="308" r:id="rId28"/>
    <p:sldId id="292" r:id="rId29"/>
    <p:sldId id="284" r:id="rId30"/>
    <p:sldId id="257" r:id="rId31"/>
    <p:sldId id="268" r:id="rId32"/>
    <p:sldId id="302" r:id="rId33"/>
    <p:sldId id="303" r:id="rId34"/>
    <p:sldId id="304" r:id="rId35"/>
    <p:sldId id="305" r:id="rId36"/>
    <p:sldId id="365" r:id="rId37"/>
    <p:sldId id="366" r:id="rId38"/>
    <p:sldId id="312" r:id="rId39"/>
    <p:sldId id="310" r:id="rId40"/>
    <p:sldId id="299" r:id="rId41"/>
    <p:sldId id="300" r:id="rId42"/>
    <p:sldId id="311" r:id="rId43"/>
    <p:sldId id="316" r:id="rId44"/>
    <p:sldId id="317" r:id="rId45"/>
    <p:sldId id="332" r:id="rId46"/>
    <p:sldId id="333" r:id="rId47"/>
    <p:sldId id="335" r:id="rId48"/>
    <p:sldId id="353" r:id="rId49"/>
    <p:sldId id="401" r:id="rId50"/>
    <p:sldId id="402" r:id="rId51"/>
    <p:sldId id="391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00" autoAdjust="0"/>
    <p:restoredTop sz="99593" autoAdjust="0"/>
  </p:normalViewPr>
  <p:slideViewPr>
    <p:cSldViewPr snapToGrid="0" snapToObjects="1">
      <p:cViewPr>
        <p:scale>
          <a:sx n="90" d="100"/>
          <a:sy n="90" d="100"/>
        </p:scale>
        <p:origin x="-1528" y="-14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DB5B7-9751-F640-9842-FD72471511BD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B0833-82EF-D344-B547-E5C4393FE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40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2B9B0-358D-7047-A2A8-947D92F1C067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9F257-348E-E743-BB7B-4E5E7AA5B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568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West Greenland, 180km</a:t>
            </a:r>
            <a:r>
              <a:rPr lang="en-US" baseline="0" dirty="0" smtClean="0"/>
              <a:t> from the coast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FBC44-71D9-534C-AC5C-8006FC2B1F1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97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West Greenland, 180km</a:t>
            </a:r>
            <a:r>
              <a:rPr lang="en-US" baseline="0" dirty="0" smtClean="0"/>
              <a:t> from the coast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FBC44-71D9-534C-AC5C-8006FC2B1F1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97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West Greenland, 180km</a:t>
            </a:r>
            <a:r>
              <a:rPr lang="en-US" baseline="0" dirty="0" smtClean="0"/>
              <a:t> from the coast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FBC44-71D9-534C-AC5C-8006FC2B1F1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97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West Greenland, 180km</a:t>
            </a:r>
            <a:r>
              <a:rPr lang="en-US" baseline="0" dirty="0" smtClean="0"/>
              <a:t> from the coast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FBC44-71D9-534C-AC5C-8006FC2B1F1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97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C35C-07A3-CD47-A6C4-AA8B839224D6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61D5-F11F-3540-B689-C5778578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56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C35C-07A3-CD47-A6C4-AA8B839224D6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61D5-F11F-3540-B689-C5778578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95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C35C-07A3-CD47-A6C4-AA8B839224D6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61D5-F11F-3540-B689-C5778578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63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B6562-8B0A-404A-8BA8-9BE161DEC4B8}" type="datetimeFigureOut">
              <a:rPr lang="en-US"/>
              <a:pPr>
                <a:defRPr/>
              </a:pPr>
              <a:t>10/10/16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9E81A-FB71-A64C-B299-640D677E92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64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828BAF-749C-354C-9992-9704F407E77C}" type="datetimeFigureOut">
              <a:rPr lang="en-US"/>
              <a:pPr/>
              <a:t>10/10/16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42C01-73E5-A44D-9E09-02C172717F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55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FE52E-D340-4BDA-B4DB-DBF665949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33738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DA959F9-CE76-4C46-B49B-0AA5C49E1A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88352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B0F08-0145-4AFE-BDCD-CFC547704F2E}" type="datetimeFigureOut">
              <a:rPr lang="en-US"/>
              <a:pPr>
                <a:defRPr/>
              </a:pPr>
              <a:t>10/10/16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FD676-8BA6-4E69-91F7-70C7B09B40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28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C35C-07A3-CD47-A6C4-AA8B839224D6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61D5-F11F-3540-B689-C5778578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94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C35C-07A3-CD47-A6C4-AA8B839224D6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61D5-F11F-3540-B689-C5778578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24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C35C-07A3-CD47-A6C4-AA8B839224D6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61D5-F11F-3540-B689-C5778578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18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C35C-07A3-CD47-A6C4-AA8B839224D6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61D5-F11F-3540-B689-C5778578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C35C-07A3-CD47-A6C4-AA8B839224D6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61D5-F11F-3540-B689-C5778578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22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C35C-07A3-CD47-A6C4-AA8B839224D6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61D5-F11F-3540-B689-C5778578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5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C35C-07A3-CD47-A6C4-AA8B839224D6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61D5-F11F-3540-B689-C5778578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14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C35C-07A3-CD47-A6C4-AA8B839224D6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61D5-F11F-3540-B689-C5778578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84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0C35C-07A3-CD47-A6C4-AA8B839224D6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761D5-F11F-3540-B689-C5778578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6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jpeg"/><Relationship Id="rId7" Type="http://schemas.openxmlformats.org/officeDocument/2006/relationships/image" Target="../media/image39.png"/><Relationship Id="rId8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1.JPG"/><Relationship Id="rId3" Type="http://schemas.openxmlformats.org/officeDocument/2006/relationships/image" Target="../media/image5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jpeg"/><Relationship Id="rId3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emf"/><Relationship Id="rId3" Type="http://schemas.openxmlformats.org/officeDocument/2006/relationships/image" Target="../media/image7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80.jpeg"/><Relationship Id="rId6" Type="http://schemas.openxmlformats.org/officeDocument/2006/relationships/image" Target="../media/image81.jp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2.png"/><Relationship Id="rId3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4.emf"/><Relationship Id="rId3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86.png"/><Relationship Id="rId5" Type="http://schemas.openxmlformats.org/officeDocument/2006/relationships/image" Target="../media/image88.png"/><Relationship Id="rId6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1.jpeg"/><Relationship Id="rId3" Type="http://schemas.openxmlformats.org/officeDocument/2006/relationships/image" Target="../media/image9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image" Target="../media/image93.png"/><Relationship Id="rId5" Type="http://schemas.openxmlformats.org/officeDocument/2006/relationships/hyperlink" Target="https://vimeo.com/60015098" TargetMode="External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jpeg"/><Relationship Id="rId5" Type="http://schemas.openxmlformats.org/officeDocument/2006/relationships/image" Target="../media/image98.jpeg"/><Relationship Id="rId6" Type="http://schemas.openxmlformats.org/officeDocument/2006/relationships/image" Target="../media/image99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102.jpeg"/><Relationship Id="rId5" Type="http://schemas.openxmlformats.org/officeDocument/2006/relationships/image" Target="../media/image103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5" Type="http://schemas.openxmlformats.org/officeDocument/2006/relationships/image" Target="../media/image10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4.jpeg"/></Relationships>
</file>

<file path=ppt/slides/_rels/slide5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jpg"/><Relationship Id="rId12" Type="http://schemas.openxmlformats.org/officeDocument/2006/relationships/image" Target="../media/image110.jpeg"/><Relationship Id="rId13" Type="http://schemas.openxmlformats.org/officeDocument/2006/relationships/image" Target="../media/image111.jpeg"/><Relationship Id="rId14" Type="http://schemas.openxmlformats.org/officeDocument/2006/relationships/image" Target="../media/image112.jpeg"/><Relationship Id="rId15" Type="http://schemas.openxmlformats.org/officeDocument/2006/relationships/image" Target="../media/image113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108.jpeg"/><Relationship Id="rId10" Type="http://schemas.openxmlformats.org/officeDocument/2006/relationships/image" Target="../media/image10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223"/>
            <a:ext cx="7772400" cy="916531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APPLES background:</a:t>
            </a:r>
            <a:br>
              <a:rPr lang="en-US" sz="2800" dirty="0" smtClean="0"/>
            </a:br>
            <a:r>
              <a:rPr lang="en-US" sz="2800" dirty="0"/>
              <a:t>A</a:t>
            </a:r>
            <a:r>
              <a:rPr lang="en-US" sz="2800" dirty="0" smtClean="0"/>
              <a:t>rctic plant phenology and climate change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5443" y="5771433"/>
            <a:ext cx="7295445" cy="127846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Eric Post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The Polar Center and Department of Biology, Penn State University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Dept. of Wildlife, Fish, &amp; Conservation Biology, UC Davis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6" name="Picture 5" descr="IMG_054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994991" y="1754356"/>
            <a:ext cx="4861950" cy="3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3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722313" y="1301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da-DK" sz="3600">
              <a:solidFill>
                <a:schemeClr val="bg1"/>
              </a:solidFill>
              <a:latin typeface="Calibri" charset="0"/>
            </a:endParaRPr>
          </a:p>
        </p:txBody>
      </p:sp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304800" y="1116013"/>
            <a:ext cx="8458200" cy="5549900"/>
            <a:chOff x="192" y="703"/>
            <a:chExt cx="5328" cy="3496"/>
          </a:xfrm>
        </p:grpSpPr>
        <p:sp>
          <p:nvSpPr>
            <p:cNvPr id="13318" name="Rectangle 4"/>
            <p:cNvSpPr>
              <a:spLocks noChangeArrowheads="1"/>
            </p:cNvSpPr>
            <p:nvPr/>
          </p:nvSpPr>
          <p:spPr bwMode="auto">
            <a:xfrm>
              <a:off x="915" y="703"/>
              <a:ext cx="4032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FontTx/>
                <a:buChar char="•"/>
              </a:pPr>
              <a:endParaRPr lang="da-DK" sz="3200">
                <a:solidFill>
                  <a:schemeClr val="bg1"/>
                </a:solidFill>
                <a:latin typeface="Calibri" charset="0"/>
              </a:endParaRPr>
            </a:p>
          </p:txBody>
        </p:sp>
        <p:grpSp>
          <p:nvGrpSpPr>
            <p:cNvPr id="13319" name="Group 5"/>
            <p:cNvGrpSpPr>
              <a:grpSpLocks/>
            </p:cNvGrpSpPr>
            <p:nvPr/>
          </p:nvGrpSpPr>
          <p:grpSpPr bwMode="auto">
            <a:xfrm>
              <a:off x="240" y="1652"/>
              <a:ext cx="5232" cy="2188"/>
              <a:chOff x="336" y="816"/>
              <a:chExt cx="5232" cy="2188"/>
            </a:xfrm>
          </p:grpSpPr>
          <p:pic>
            <p:nvPicPr>
              <p:cNvPr id="13338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912"/>
                <a:ext cx="2880" cy="2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39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816"/>
                <a:ext cx="2880" cy="2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00392" name="Text Box 8"/>
            <p:cNvSpPr txBox="1">
              <a:spLocks noChangeArrowheads="1"/>
            </p:cNvSpPr>
            <p:nvPr/>
          </p:nvSpPr>
          <p:spPr bwMode="auto">
            <a:xfrm>
              <a:off x="2544" y="1556"/>
              <a:ext cx="2976" cy="1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endParaRPr lang="en-US" sz="100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0393" name="Text Box 9"/>
            <p:cNvSpPr txBox="1">
              <a:spLocks noChangeArrowheads="1"/>
            </p:cNvSpPr>
            <p:nvPr/>
          </p:nvSpPr>
          <p:spPr bwMode="auto">
            <a:xfrm>
              <a:off x="192" y="3764"/>
              <a:ext cx="2976" cy="1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endParaRPr lang="en-US" sz="100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322" name="Text Box 10"/>
            <p:cNvSpPr txBox="1">
              <a:spLocks noChangeArrowheads="1"/>
            </p:cNvSpPr>
            <p:nvPr/>
          </p:nvSpPr>
          <p:spPr bwMode="auto">
            <a:xfrm>
              <a:off x="2621" y="3908"/>
              <a:ext cx="49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>
                  <a:solidFill>
                    <a:schemeClr val="bg1"/>
                  </a:solidFill>
                  <a:latin typeface="Calibri" charset="0"/>
                </a:rPr>
                <a:t>R.I.P.</a:t>
              </a:r>
            </a:p>
          </p:txBody>
        </p:sp>
        <p:grpSp>
          <p:nvGrpSpPr>
            <p:cNvPr id="13323" name="Group 11"/>
            <p:cNvGrpSpPr>
              <a:grpSpLocks/>
            </p:cNvGrpSpPr>
            <p:nvPr/>
          </p:nvGrpSpPr>
          <p:grpSpPr bwMode="auto">
            <a:xfrm>
              <a:off x="1026" y="2444"/>
              <a:ext cx="3543" cy="1640"/>
              <a:chOff x="1026" y="2444"/>
              <a:chExt cx="3543" cy="1640"/>
            </a:xfrm>
          </p:grpSpPr>
          <p:sp>
            <p:nvSpPr>
              <p:cNvPr id="13330" name="Line 12"/>
              <p:cNvSpPr>
                <a:spLocks noChangeShapeType="1"/>
              </p:cNvSpPr>
              <p:nvPr/>
            </p:nvSpPr>
            <p:spPr bwMode="auto">
              <a:xfrm flipV="1">
                <a:off x="3232" y="3299"/>
                <a:ext cx="1337" cy="6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1" name="Line 13"/>
              <p:cNvSpPr>
                <a:spLocks noChangeShapeType="1"/>
              </p:cNvSpPr>
              <p:nvPr/>
            </p:nvSpPr>
            <p:spPr bwMode="auto">
              <a:xfrm flipV="1">
                <a:off x="3115" y="2651"/>
                <a:ext cx="1426" cy="125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2" name="Line 14"/>
              <p:cNvSpPr>
                <a:spLocks noChangeShapeType="1"/>
              </p:cNvSpPr>
              <p:nvPr/>
            </p:nvSpPr>
            <p:spPr bwMode="auto">
              <a:xfrm flipV="1">
                <a:off x="3043" y="3211"/>
                <a:ext cx="167" cy="66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3" name="Line 15"/>
              <p:cNvSpPr>
                <a:spLocks noChangeShapeType="1"/>
              </p:cNvSpPr>
              <p:nvPr/>
            </p:nvSpPr>
            <p:spPr bwMode="auto">
              <a:xfrm flipV="1">
                <a:off x="2897" y="2617"/>
                <a:ext cx="191" cy="125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4" name="Line 16"/>
              <p:cNvSpPr>
                <a:spLocks noChangeShapeType="1"/>
              </p:cNvSpPr>
              <p:nvPr/>
            </p:nvSpPr>
            <p:spPr bwMode="auto">
              <a:xfrm flipH="1" flipV="1">
                <a:off x="2473" y="2590"/>
                <a:ext cx="223" cy="127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5" name="Line 17"/>
              <p:cNvSpPr>
                <a:spLocks noChangeShapeType="1"/>
              </p:cNvSpPr>
              <p:nvPr/>
            </p:nvSpPr>
            <p:spPr bwMode="auto">
              <a:xfrm flipH="1" flipV="1">
                <a:off x="1584" y="2444"/>
                <a:ext cx="928" cy="155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6" name="Line 18"/>
              <p:cNvSpPr>
                <a:spLocks noChangeShapeType="1"/>
              </p:cNvSpPr>
              <p:nvPr/>
            </p:nvSpPr>
            <p:spPr bwMode="auto">
              <a:xfrm flipH="1" flipV="1">
                <a:off x="1026" y="2546"/>
                <a:ext cx="1498" cy="153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7" name="Line 19"/>
              <p:cNvSpPr>
                <a:spLocks noChangeShapeType="1"/>
              </p:cNvSpPr>
              <p:nvPr/>
            </p:nvSpPr>
            <p:spPr bwMode="auto">
              <a:xfrm flipV="1">
                <a:off x="3099" y="2585"/>
                <a:ext cx="727" cy="129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24" name="Text Box 20"/>
            <p:cNvSpPr txBox="1">
              <a:spLocks noChangeArrowheads="1"/>
            </p:cNvSpPr>
            <p:nvPr/>
          </p:nvSpPr>
          <p:spPr bwMode="auto">
            <a:xfrm>
              <a:off x="1703" y="1197"/>
              <a:ext cx="1934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bg1"/>
                  </a:solidFill>
                  <a:latin typeface="Calibri" charset="0"/>
                </a:rPr>
                <a:t>Advance to </a:t>
              </a:r>
              <a:r>
                <a:rPr lang="ja-JP" altLang="en-US">
                  <a:solidFill>
                    <a:schemeClr val="bg1"/>
                  </a:solidFill>
                  <a:latin typeface="Calibri" charset="0"/>
                </a:rPr>
                <a:t>“</a:t>
              </a:r>
              <a:r>
                <a:rPr lang="en-US" altLang="ja-JP">
                  <a:solidFill>
                    <a:schemeClr val="bg1"/>
                  </a:solidFill>
                  <a:latin typeface="Calibri" charset="0"/>
                </a:rPr>
                <a:t>GO</a:t>
              </a:r>
              <a:r>
                <a:rPr lang="ja-JP" altLang="en-US">
                  <a:solidFill>
                    <a:schemeClr val="bg1"/>
                  </a:solidFill>
                  <a:latin typeface="Calibri" charset="0"/>
                </a:rPr>
                <a:t>”</a:t>
              </a:r>
              <a:r>
                <a:rPr lang="en-US" altLang="ja-JP">
                  <a:solidFill>
                    <a:schemeClr val="bg1"/>
                  </a:solidFill>
                  <a:latin typeface="Calibri" charset="0"/>
                </a:rPr>
                <a:t>, collect $200</a:t>
              </a:r>
              <a:endParaRPr lang="en-US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13325" name="Line 21"/>
            <p:cNvSpPr>
              <a:spLocks noChangeShapeType="1"/>
            </p:cNvSpPr>
            <p:nvPr/>
          </p:nvSpPr>
          <p:spPr bwMode="auto">
            <a:xfrm flipH="1">
              <a:off x="1186" y="1515"/>
              <a:ext cx="447" cy="57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6" name="Line 22"/>
            <p:cNvSpPr>
              <a:spLocks noChangeShapeType="1"/>
            </p:cNvSpPr>
            <p:nvPr/>
          </p:nvSpPr>
          <p:spPr bwMode="auto">
            <a:xfrm flipH="1">
              <a:off x="806" y="1410"/>
              <a:ext cx="771" cy="649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7" name="Line 23"/>
            <p:cNvSpPr>
              <a:spLocks noChangeShapeType="1"/>
            </p:cNvSpPr>
            <p:nvPr/>
          </p:nvSpPr>
          <p:spPr bwMode="auto">
            <a:xfrm flipH="1">
              <a:off x="455" y="1281"/>
              <a:ext cx="1141" cy="76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8" name="Line 24"/>
            <p:cNvSpPr>
              <a:spLocks noChangeShapeType="1"/>
            </p:cNvSpPr>
            <p:nvPr/>
          </p:nvSpPr>
          <p:spPr bwMode="auto">
            <a:xfrm flipH="1">
              <a:off x="1768" y="1577"/>
              <a:ext cx="61" cy="48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9" name="Line 25"/>
            <p:cNvSpPr>
              <a:spLocks noChangeShapeType="1"/>
            </p:cNvSpPr>
            <p:nvPr/>
          </p:nvSpPr>
          <p:spPr bwMode="auto">
            <a:xfrm>
              <a:off x="3350" y="1510"/>
              <a:ext cx="303" cy="48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16" name="Line 26"/>
          <p:cNvSpPr>
            <a:spLocks noChangeShapeType="1"/>
          </p:cNvSpPr>
          <p:nvPr/>
        </p:nvSpPr>
        <p:spPr bwMode="auto">
          <a:xfrm flipH="1" flipV="1">
            <a:off x="1447800" y="5334000"/>
            <a:ext cx="2209800" cy="1143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493713" y="609600"/>
            <a:ext cx="83454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latin typeface="Calibri" charset="0"/>
              </a:rPr>
              <a:t>Many arctic mammals are Pleistocene relics</a:t>
            </a:r>
          </a:p>
        </p:txBody>
      </p:sp>
    </p:spTree>
    <p:extLst>
      <p:ext uri="{BB962C8B-B14F-4D97-AF65-F5344CB8AC3E}">
        <p14:creationId xmlns:p14="http://schemas.microsoft.com/office/powerpoint/2010/main" val="13972866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Calibri" charset="0"/>
              </a:rPr>
              <a:t>Defining feature of the Arctic: </a:t>
            </a:r>
            <a:br>
              <a:rPr lang="en-US" sz="2800" dirty="0" smtClean="0">
                <a:solidFill>
                  <a:srgbClr val="000000"/>
                </a:solidFill>
                <a:latin typeface="Calibri" charset="0"/>
              </a:rPr>
            </a:br>
            <a:r>
              <a:rPr lang="en-US" sz="2800" dirty="0" smtClean="0">
                <a:solidFill>
                  <a:srgbClr val="000000"/>
                </a:solidFill>
                <a:latin typeface="Calibri" charset="0"/>
              </a:rPr>
              <a:t>extreme seasonality</a:t>
            </a:r>
            <a:endParaRPr lang="en-US" sz="2800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7474" y="3432398"/>
            <a:ext cx="4763168" cy="3075519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1" y="1590842"/>
            <a:ext cx="4117706" cy="232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723063" y="6562725"/>
            <a:ext cx="22884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000000"/>
                </a:solidFill>
                <a:latin typeface="Calibri" charset="0"/>
              </a:rPr>
              <a:t>(</a:t>
            </a:r>
            <a:r>
              <a:rPr lang="en-US" sz="1200" dirty="0" err="1" smtClean="0">
                <a:solidFill>
                  <a:srgbClr val="000000"/>
                </a:solidFill>
                <a:latin typeface="Calibri" charset="0"/>
              </a:rPr>
              <a:t>Xu</a:t>
            </a:r>
            <a:r>
              <a:rPr lang="en-US" sz="12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200" i="1" dirty="0">
                <a:solidFill>
                  <a:srgbClr val="000000"/>
                </a:solidFill>
                <a:latin typeface="Calibri" charset="0"/>
              </a:rPr>
              <a:t>et al.</a:t>
            </a:r>
            <a:r>
              <a:rPr lang="en-US" sz="12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alibri" charset="0"/>
              </a:rPr>
              <a:t>2013 </a:t>
            </a:r>
            <a:r>
              <a:rPr lang="en-US" sz="1200" i="1" dirty="0" smtClean="0">
                <a:solidFill>
                  <a:srgbClr val="000000"/>
                </a:solidFill>
                <a:latin typeface="Calibri" charset="0"/>
              </a:rPr>
              <a:t>Nat. </a:t>
            </a:r>
            <a:r>
              <a:rPr lang="en-US" sz="1200" i="1" dirty="0" err="1" smtClean="0">
                <a:solidFill>
                  <a:srgbClr val="000000"/>
                </a:solidFill>
                <a:latin typeface="Calibri" charset="0"/>
              </a:rPr>
              <a:t>Clim</a:t>
            </a:r>
            <a:r>
              <a:rPr lang="en-US" sz="1200" i="1" dirty="0" smtClean="0">
                <a:solidFill>
                  <a:srgbClr val="000000"/>
                </a:solidFill>
                <a:latin typeface="Calibri" charset="0"/>
              </a:rPr>
              <a:t>. Change</a:t>
            </a:r>
            <a:r>
              <a:rPr lang="en-US" sz="1200" dirty="0" smtClean="0">
                <a:solidFill>
                  <a:srgbClr val="000000"/>
                </a:solidFill>
                <a:latin typeface="Calibri" charset="0"/>
              </a:rPr>
              <a:t>)</a:t>
            </a:r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784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>
          <a:xfrm>
            <a:off x="495144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Calibri" charset="0"/>
              </a:rPr>
              <a:t>This defining feature </a:t>
            </a:r>
            <a:r>
              <a:rPr lang="en-US" sz="2800" dirty="0">
                <a:solidFill>
                  <a:srgbClr val="000000"/>
                </a:solidFill>
                <a:latin typeface="Calibri" charset="0"/>
              </a:rPr>
              <a:t>of the Arctic </a:t>
            </a:r>
            <a:r>
              <a:rPr lang="en-US" sz="2800" dirty="0" smtClean="0">
                <a:solidFill>
                  <a:srgbClr val="000000"/>
                </a:solidFill>
                <a:latin typeface="Calibri" charset="0"/>
              </a:rPr>
              <a:t>is changing</a:t>
            </a:r>
            <a:endParaRPr lang="en-US" sz="28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723063" y="6579658"/>
            <a:ext cx="22884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000000"/>
                </a:solidFill>
                <a:latin typeface="Calibri" charset="0"/>
              </a:rPr>
              <a:t>(</a:t>
            </a:r>
            <a:r>
              <a:rPr lang="en-US" sz="1200" dirty="0" err="1" smtClean="0">
                <a:solidFill>
                  <a:srgbClr val="000000"/>
                </a:solidFill>
                <a:latin typeface="Calibri" charset="0"/>
              </a:rPr>
              <a:t>Xu</a:t>
            </a:r>
            <a:r>
              <a:rPr lang="en-US" sz="12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200" i="1" dirty="0">
                <a:solidFill>
                  <a:srgbClr val="000000"/>
                </a:solidFill>
                <a:latin typeface="Calibri" charset="0"/>
              </a:rPr>
              <a:t>et al.</a:t>
            </a:r>
            <a:r>
              <a:rPr lang="en-US" sz="12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alibri" charset="0"/>
              </a:rPr>
              <a:t>2013 </a:t>
            </a:r>
            <a:r>
              <a:rPr lang="en-US" sz="1200" i="1" dirty="0" smtClean="0">
                <a:solidFill>
                  <a:srgbClr val="000000"/>
                </a:solidFill>
                <a:latin typeface="Calibri" charset="0"/>
              </a:rPr>
              <a:t>Nat. </a:t>
            </a:r>
            <a:r>
              <a:rPr lang="en-US" sz="1200" i="1" dirty="0" err="1" smtClean="0">
                <a:solidFill>
                  <a:srgbClr val="000000"/>
                </a:solidFill>
                <a:latin typeface="Calibri" charset="0"/>
              </a:rPr>
              <a:t>Clim</a:t>
            </a:r>
            <a:r>
              <a:rPr lang="en-US" sz="1200" i="1" dirty="0" smtClean="0">
                <a:solidFill>
                  <a:srgbClr val="000000"/>
                </a:solidFill>
                <a:latin typeface="Calibri" charset="0"/>
              </a:rPr>
              <a:t>. Change</a:t>
            </a:r>
            <a:r>
              <a:rPr lang="en-US" sz="1200" dirty="0" smtClean="0">
                <a:solidFill>
                  <a:srgbClr val="000000"/>
                </a:solidFill>
                <a:latin typeface="Calibri" charset="0"/>
              </a:rPr>
              <a:t>)</a:t>
            </a:r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363" y="5512088"/>
            <a:ext cx="8579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Temperature- and vegetation seasonality are diminishing.</a:t>
            </a:r>
          </a:p>
          <a:p>
            <a:pPr algn="ctr"/>
            <a:r>
              <a:rPr lang="en-US" dirty="0" smtClean="0"/>
              <a:t>How will this affect species adapted to seasonality, and interactions among those species?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422" y="1504248"/>
            <a:ext cx="4883045" cy="392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65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2678" y="1787680"/>
            <a:ext cx="2027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Hypothesis:</a:t>
            </a:r>
          </a:p>
          <a:p>
            <a:pPr algn="ctr"/>
            <a:r>
              <a:rPr lang="en-US" sz="1600" dirty="0"/>
              <a:t>c</a:t>
            </a:r>
            <a:r>
              <a:rPr lang="en-US" sz="1600" dirty="0" smtClean="0"/>
              <a:t>aribou are limited </a:t>
            </a:r>
            <a:endParaRPr lang="en-US" sz="1600" dirty="0"/>
          </a:p>
          <a:p>
            <a:pPr algn="ctr"/>
            <a:r>
              <a:rPr lang="en-US" sz="1600" dirty="0"/>
              <a:t>by </a:t>
            </a:r>
            <a:r>
              <a:rPr lang="en-US" sz="1600" dirty="0" smtClean="0"/>
              <a:t>food</a:t>
            </a:r>
            <a:r>
              <a:rPr lang="en-US" sz="1600" dirty="0"/>
              <a:t> </a:t>
            </a:r>
            <a:r>
              <a:rPr lang="en-US" sz="1600" dirty="0" smtClean="0"/>
              <a:t>availability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3537971" y="1787680"/>
            <a:ext cx="23088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Collect field data </a:t>
            </a:r>
          </a:p>
          <a:p>
            <a:pPr algn="ctr"/>
            <a:r>
              <a:rPr lang="en-US" sz="1600" dirty="0"/>
              <a:t>o</a:t>
            </a:r>
            <a:r>
              <a:rPr lang="en-US" sz="1600" dirty="0" smtClean="0"/>
              <a:t>n caribou and </a:t>
            </a:r>
          </a:p>
          <a:p>
            <a:pPr algn="ctr"/>
            <a:r>
              <a:rPr lang="en-US" sz="1600" dirty="0" smtClean="0"/>
              <a:t>vegetation abundance                   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026924" y="2033901"/>
            <a:ext cx="1359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Conclusions</a:t>
            </a:r>
            <a:endParaRPr lang="en-US" sz="16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717072" y="2203178"/>
            <a:ext cx="594863" cy="0"/>
          </a:xfrm>
          <a:prstGeom prst="straightConnector1">
            <a:avLst/>
          </a:prstGeom>
          <a:ln w="76200" cmpd="sng"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988483" y="2203178"/>
            <a:ext cx="594863" cy="0"/>
          </a:xfrm>
          <a:prstGeom prst="straightConnector1">
            <a:avLst/>
          </a:prstGeom>
          <a:ln w="76200" cmpd="sng"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3800825" y="2678372"/>
            <a:ext cx="1783135" cy="1028967"/>
            <a:chOff x="3800825" y="2678372"/>
            <a:chExt cx="1783135" cy="1028967"/>
          </a:xfrm>
        </p:grpSpPr>
        <p:sp>
          <p:nvSpPr>
            <p:cNvPr id="8" name="TextBox 7"/>
            <p:cNvSpPr txBox="1"/>
            <p:nvPr/>
          </p:nvSpPr>
          <p:spPr>
            <a:xfrm>
              <a:off x="3800825" y="3061008"/>
              <a:ext cx="17831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Collect field data </a:t>
              </a:r>
            </a:p>
            <a:p>
              <a:pPr algn="ctr"/>
              <a:r>
                <a:rPr lang="en-US" sz="1200" dirty="0"/>
                <a:t>o</a:t>
              </a:r>
              <a:r>
                <a:rPr lang="en-US" sz="1200" dirty="0" smtClean="0"/>
                <a:t>n timing of plant growth</a:t>
              </a:r>
            </a:p>
            <a:p>
              <a:pPr algn="ctr"/>
              <a:r>
                <a:rPr lang="en-US" sz="1200" dirty="0" smtClean="0"/>
                <a:t>(phenology)</a:t>
              </a:r>
              <a:endParaRPr lang="en-US" sz="1200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4692393" y="2678372"/>
              <a:ext cx="0" cy="381921"/>
            </a:xfrm>
            <a:prstGeom prst="straightConnector1">
              <a:avLst/>
            </a:prstGeom>
            <a:ln w="76200" cmpd="sng"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713629" y="2996897"/>
            <a:ext cx="2491834" cy="646331"/>
            <a:chOff x="713629" y="2996897"/>
            <a:chExt cx="2491834" cy="646331"/>
          </a:xfrm>
        </p:grpSpPr>
        <p:sp>
          <p:nvSpPr>
            <p:cNvPr id="10" name="TextBox 9"/>
            <p:cNvSpPr txBox="1"/>
            <p:nvPr/>
          </p:nvSpPr>
          <p:spPr>
            <a:xfrm>
              <a:off x="713629" y="2996897"/>
              <a:ext cx="18265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Interest in effects of</a:t>
              </a:r>
            </a:p>
            <a:p>
              <a:pPr algn="ctr"/>
              <a:r>
                <a:rPr lang="en-US" sz="1200" dirty="0"/>
                <a:t>c</a:t>
              </a:r>
              <a:r>
                <a:rPr lang="en-US" sz="1200" dirty="0" smtClean="0"/>
                <a:t>limate change on </a:t>
              </a:r>
            </a:p>
            <a:p>
              <a:pPr algn="ctr"/>
              <a:r>
                <a:rPr lang="en-US" sz="1200" dirty="0" smtClean="0"/>
                <a:t>timing of plant growth</a:t>
              </a:r>
              <a:endParaRPr lang="en-US" sz="1200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rot="5400000">
              <a:off x="3014503" y="3129102"/>
              <a:ext cx="0" cy="381921"/>
            </a:xfrm>
            <a:prstGeom prst="straightConnector1">
              <a:avLst/>
            </a:prstGeom>
            <a:ln w="76200" cmpd="sng"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476548" y="3874194"/>
            <a:ext cx="2099779" cy="1384666"/>
            <a:chOff x="476548" y="3930638"/>
            <a:chExt cx="2099779" cy="1384666"/>
          </a:xfrm>
        </p:grpSpPr>
        <p:sp>
          <p:nvSpPr>
            <p:cNvPr id="11" name="TextBox 10"/>
            <p:cNvSpPr txBox="1"/>
            <p:nvPr/>
          </p:nvSpPr>
          <p:spPr>
            <a:xfrm>
              <a:off x="476548" y="4853639"/>
              <a:ext cx="20997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Start warming experiment</a:t>
              </a:r>
            </a:p>
            <a:p>
              <a:pPr algn="ctr"/>
              <a:r>
                <a:rPr lang="en-US" sz="1200" dirty="0"/>
                <a:t>t</a:t>
              </a:r>
              <a:r>
                <a:rPr lang="en-US" sz="1200" dirty="0" smtClean="0"/>
                <a:t>o test effects on timing</a:t>
              </a:r>
              <a:endParaRPr lang="en-US" sz="1200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1554731" y="3930638"/>
              <a:ext cx="0" cy="653604"/>
            </a:xfrm>
            <a:prstGeom prst="straightConnector1">
              <a:avLst/>
            </a:prstGeom>
            <a:ln w="76200" cmpd="sng"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6140883" y="3957670"/>
            <a:ext cx="2375903" cy="461665"/>
            <a:chOff x="6140883" y="3957670"/>
            <a:chExt cx="2375903" cy="461665"/>
          </a:xfrm>
        </p:grpSpPr>
        <p:sp>
          <p:nvSpPr>
            <p:cNvPr id="13" name="TextBox 12"/>
            <p:cNvSpPr txBox="1"/>
            <p:nvPr/>
          </p:nvSpPr>
          <p:spPr>
            <a:xfrm>
              <a:off x="6896931" y="3957670"/>
              <a:ext cx="16198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Discover</a:t>
              </a:r>
            </a:p>
            <a:p>
              <a:pPr algn="ctr"/>
              <a:r>
                <a:rPr lang="en-US" sz="1200" dirty="0" smtClean="0"/>
                <a:t>“trophic mismatch”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6140883" y="4188502"/>
              <a:ext cx="594863" cy="0"/>
            </a:xfrm>
            <a:prstGeom prst="straightConnector1">
              <a:avLst/>
            </a:prstGeom>
            <a:ln w="76200" cmpd="sng"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6201425" y="4853639"/>
            <a:ext cx="2370364" cy="461665"/>
            <a:chOff x="6201425" y="4853639"/>
            <a:chExt cx="2370364" cy="461665"/>
          </a:xfrm>
        </p:grpSpPr>
        <p:sp>
          <p:nvSpPr>
            <p:cNvPr id="17" name="TextBox 16"/>
            <p:cNvSpPr txBox="1"/>
            <p:nvPr/>
          </p:nvSpPr>
          <p:spPr>
            <a:xfrm>
              <a:off x="6841928" y="4853639"/>
              <a:ext cx="17298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Start herbivore</a:t>
              </a:r>
            </a:p>
            <a:p>
              <a:pPr algn="ctr"/>
              <a:r>
                <a:rPr lang="en-US" sz="1200" dirty="0"/>
                <a:t>e</a:t>
              </a:r>
              <a:r>
                <a:rPr lang="en-US" sz="1200" dirty="0" smtClean="0"/>
                <a:t>xclosure experiment</a:t>
              </a:r>
              <a:endParaRPr lang="en-US" sz="1200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rot="16200000" flipH="1">
              <a:off x="6392386" y="4893511"/>
              <a:ext cx="0" cy="381921"/>
            </a:xfrm>
            <a:prstGeom prst="straightConnector1">
              <a:avLst/>
            </a:prstGeom>
            <a:ln w="76200" cmpd="sng"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3768027" y="5323564"/>
            <a:ext cx="2433400" cy="793190"/>
            <a:chOff x="3768027" y="5323564"/>
            <a:chExt cx="2433400" cy="793190"/>
          </a:xfrm>
        </p:grpSpPr>
        <p:sp>
          <p:nvSpPr>
            <p:cNvPr id="16" name="TextBox 15"/>
            <p:cNvSpPr txBox="1"/>
            <p:nvPr/>
          </p:nvSpPr>
          <p:spPr>
            <a:xfrm>
              <a:off x="3768027" y="5655089"/>
              <a:ext cx="18487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How does herbivory</a:t>
              </a:r>
            </a:p>
            <a:p>
              <a:pPr algn="ctr"/>
              <a:r>
                <a:rPr lang="en-US" sz="1200" dirty="0" smtClean="0"/>
                <a:t>Interact with warming?</a:t>
              </a:r>
              <a:endParaRPr lang="en-US" sz="1200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4692393" y="5323564"/>
              <a:ext cx="0" cy="381921"/>
            </a:xfrm>
            <a:prstGeom prst="straightConnector1">
              <a:avLst/>
            </a:prstGeom>
            <a:ln w="76200" cmpd="sng"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5685823" y="5427831"/>
              <a:ext cx="515604" cy="259938"/>
            </a:xfrm>
            <a:prstGeom prst="straightConnector1">
              <a:avLst/>
            </a:prstGeom>
            <a:ln w="76200" cmpd="sng"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6866912" y="5323564"/>
            <a:ext cx="1679892" cy="793190"/>
            <a:chOff x="6866912" y="5323564"/>
            <a:chExt cx="1679892" cy="793190"/>
          </a:xfrm>
        </p:grpSpPr>
        <p:sp>
          <p:nvSpPr>
            <p:cNvPr id="18" name="TextBox 17"/>
            <p:cNvSpPr txBox="1"/>
            <p:nvPr/>
          </p:nvSpPr>
          <p:spPr>
            <a:xfrm>
              <a:off x="6866912" y="5655089"/>
              <a:ext cx="1679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Accidentally observe</a:t>
              </a:r>
            </a:p>
            <a:p>
              <a:pPr algn="ctr"/>
              <a:r>
                <a:rPr lang="en-US" sz="1200" dirty="0"/>
                <a:t>c</a:t>
              </a:r>
              <a:r>
                <a:rPr lang="en-US" sz="1200" dirty="0" smtClean="0"/>
                <a:t>aterpillar outbreak</a:t>
              </a:r>
              <a:endParaRPr lang="en-US" sz="1200" dirty="0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7706858" y="5323564"/>
              <a:ext cx="0" cy="381921"/>
            </a:xfrm>
            <a:prstGeom prst="straightConnector1">
              <a:avLst/>
            </a:prstGeom>
            <a:ln w="76200" cmpd="sng"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6845009" y="6042560"/>
            <a:ext cx="1723699" cy="740723"/>
            <a:chOff x="6845009" y="6042560"/>
            <a:chExt cx="1723699" cy="740723"/>
          </a:xfrm>
        </p:grpSpPr>
        <p:sp>
          <p:nvSpPr>
            <p:cNvPr id="19" name="TextBox 18"/>
            <p:cNvSpPr txBox="1"/>
            <p:nvPr/>
          </p:nvSpPr>
          <p:spPr>
            <a:xfrm>
              <a:off x="6845009" y="6321618"/>
              <a:ext cx="17236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Discover new species</a:t>
              </a:r>
            </a:p>
            <a:p>
              <a:pPr algn="ctr"/>
              <a:r>
                <a:rPr lang="en-US" sz="1200" dirty="0"/>
                <a:t>o</a:t>
              </a:r>
              <a:r>
                <a:rPr lang="en-US" sz="1200" dirty="0" smtClean="0"/>
                <a:t>f fungal pathogen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7706858" y="6042560"/>
              <a:ext cx="0" cy="381921"/>
            </a:xfrm>
            <a:prstGeom prst="straightConnector1">
              <a:avLst/>
            </a:prstGeom>
            <a:ln w="76200" cmpd="sng"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2823542" y="4487792"/>
            <a:ext cx="3366730" cy="827512"/>
            <a:chOff x="2823542" y="4487792"/>
            <a:chExt cx="3366730" cy="827512"/>
          </a:xfrm>
        </p:grpSpPr>
        <p:sp>
          <p:nvSpPr>
            <p:cNvPr id="14" name="TextBox 13"/>
            <p:cNvSpPr txBox="1"/>
            <p:nvPr/>
          </p:nvSpPr>
          <p:spPr>
            <a:xfrm>
              <a:off x="3194515" y="4853639"/>
              <a:ext cx="29957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How do experimental warming and  </a:t>
              </a:r>
            </a:p>
            <a:p>
              <a:pPr algn="ctr"/>
              <a:r>
                <a:rPr lang="en-US" sz="1200" dirty="0"/>
                <a:t>e</a:t>
              </a:r>
              <a:r>
                <a:rPr lang="en-US" sz="1200" dirty="0" smtClean="0"/>
                <a:t>arlier growth affect plant abundance?</a:t>
              </a:r>
              <a:endParaRPr lang="en-US" sz="1200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16200000" flipH="1">
              <a:off x="3014503" y="4893511"/>
              <a:ext cx="0" cy="381921"/>
            </a:xfrm>
            <a:prstGeom prst="straightConnector1">
              <a:avLst/>
            </a:prstGeom>
            <a:ln w="76200" cmpd="sng"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4692393" y="4487792"/>
              <a:ext cx="0" cy="381921"/>
            </a:xfrm>
            <a:prstGeom prst="straightConnector1">
              <a:avLst/>
            </a:prstGeom>
            <a:ln w="76200" cmpd="sng"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942595" y="6082703"/>
            <a:ext cx="1265566" cy="733001"/>
            <a:chOff x="942595" y="6082703"/>
            <a:chExt cx="1265566" cy="733001"/>
          </a:xfrm>
        </p:grpSpPr>
        <p:sp>
          <p:nvSpPr>
            <p:cNvPr id="37" name="TextBox 36"/>
            <p:cNvSpPr txBox="1"/>
            <p:nvPr/>
          </p:nvSpPr>
          <p:spPr>
            <a:xfrm>
              <a:off x="942595" y="6354039"/>
              <a:ext cx="12655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Start gas flux</a:t>
              </a:r>
            </a:p>
            <a:p>
              <a:pPr algn="ctr"/>
              <a:r>
                <a:rPr lang="en-US" sz="1200" dirty="0" smtClean="0"/>
                <a:t>measurements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1554731" y="6082703"/>
              <a:ext cx="0" cy="381921"/>
            </a:xfrm>
            <a:prstGeom prst="straightConnector1">
              <a:avLst/>
            </a:prstGeom>
            <a:ln w="76200" cmpd="sng"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815801" y="1418348"/>
            <a:ext cx="152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25 years ago…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52" name="Title 1"/>
          <p:cNvSpPr>
            <a:spLocks noGrp="1"/>
          </p:cNvSpPr>
          <p:nvPr>
            <p:ph type="title"/>
          </p:nvPr>
        </p:nvSpPr>
        <p:spPr>
          <a:xfrm>
            <a:off x="457200" y="147639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What do we do and how do we do it?</a:t>
            </a:r>
            <a:br>
              <a:rPr lang="en-US" sz="2800" dirty="0" smtClean="0"/>
            </a:br>
            <a:r>
              <a:rPr lang="en-US" sz="2800" dirty="0" smtClean="0"/>
              <a:t>A many-branched road of scientific inquiry</a:t>
            </a:r>
            <a:endParaRPr lang="en-US" sz="28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2526110" y="3619272"/>
            <a:ext cx="3350674" cy="800063"/>
            <a:chOff x="2526110" y="3619272"/>
            <a:chExt cx="3350674" cy="800063"/>
          </a:xfrm>
        </p:grpSpPr>
        <p:grpSp>
          <p:nvGrpSpPr>
            <p:cNvPr id="41" name="Group 40"/>
            <p:cNvGrpSpPr/>
            <p:nvPr/>
          </p:nvGrpSpPr>
          <p:grpSpPr>
            <a:xfrm>
              <a:off x="3508002" y="3619272"/>
              <a:ext cx="2368782" cy="800063"/>
              <a:chOff x="3508002" y="3619272"/>
              <a:chExt cx="2368782" cy="800063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3508002" y="3957670"/>
                <a:ext cx="23687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/>
                  <a:t>How does earlier plant growth</a:t>
                </a:r>
              </a:p>
              <a:p>
                <a:pPr algn="ctr"/>
                <a:r>
                  <a:rPr lang="en-US" sz="1200" dirty="0"/>
                  <a:t>a</a:t>
                </a:r>
                <a:r>
                  <a:rPr lang="en-US" sz="1200" dirty="0" smtClean="0"/>
                  <a:t>ffect caribou?</a:t>
                </a:r>
                <a:endParaRPr lang="en-US" sz="1200" dirty="0"/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>
                <a:off x="4692393" y="3619272"/>
                <a:ext cx="0" cy="381921"/>
              </a:xfrm>
              <a:prstGeom prst="straightConnector1">
                <a:avLst/>
              </a:prstGeom>
              <a:ln w="76200" cmpd="sng"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Straight Arrow Connector 52"/>
            <p:cNvCxnSpPr/>
            <p:nvPr/>
          </p:nvCxnSpPr>
          <p:spPr>
            <a:xfrm>
              <a:off x="2526110" y="3823133"/>
              <a:ext cx="785825" cy="365369"/>
            </a:xfrm>
            <a:prstGeom prst="straightConnector1">
              <a:avLst/>
            </a:prstGeom>
            <a:ln w="76200" cmpd="sng"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685407" y="5154232"/>
            <a:ext cx="1672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Expand to include roots</a:t>
            </a:r>
            <a:endParaRPr lang="en-US" sz="12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406638" y="5371387"/>
            <a:ext cx="2905297" cy="745367"/>
            <a:chOff x="406638" y="5371387"/>
            <a:chExt cx="2905297" cy="745367"/>
          </a:xfrm>
        </p:grpSpPr>
        <p:grpSp>
          <p:nvGrpSpPr>
            <p:cNvPr id="49" name="Group 48"/>
            <p:cNvGrpSpPr/>
            <p:nvPr/>
          </p:nvGrpSpPr>
          <p:grpSpPr>
            <a:xfrm>
              <a:off x="406638" y="5655089"/>
              <a:ext cx="2905297" cy="461665"/>
              <a:chOff x="406638" y="5655089"/>
              <a:chExt cx="2905297" cy="461665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406638" y="5655089"/>
                <a:ext cx="2032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/>
                  <a:t>How does this then affect</a:t>
                </a:r>
              </a:p>
              <a:p>
                <a:pPr algn="ctr"/>
                <a:r>
                  <a:rPr lang="en-US" sz="1200" dirty="0" smtClean="0"/>
                  <a:t>CO</a:t>
                </a:r>
                <a:r>
                  <a:rPr lang="en-US" sz="1200" baseline="-25000" dirty="0" smtClean="0"/>
                  <a:t>2</a:t>
                </a:r>
                <a:r>
                  <a:rPr lang="en-US" sz="1200" dirty="0" smtClean="0"/>
                  <a:t> exchange?</a:t>
                </a:r>
                <a:endParaRPr lang="en-US" sz="1200" dirty="0"/>
              </a:p>
            </p:txBody>
          </p:sp>
          <p:cxnSp>
            <p:nvCxnSpPr>
              <p:cNvPr id="36" name="Straight Arrow Connector 35"/>
              <p:cNvCxnSpPr/>
              <p:nvPr/>
            </p:nvCxnSpPr>
            <p:spPr>
              <a:xfrm flipH="1">
                <a:off x="2717072" y="5885921"/>
                <a:ext cx="594863" cy="0"/>
              </a:xfrm>
              <a:prstGeom prst="straightConnector1">
                <a:avLst/>
              </a:prstGeom>
              <a:ln w="76200" cmpd="sng"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Arrow Connector 53"/>
            <p:cNvCxnSpPr/>
            <p:nvPr/>
          </p:nvCxnSpPr>
          <p:spPr>
            <a:xfrm>
              <a:off x="1531191" y="5371387"/>
              <a:ext cx="0" cy="381921"/>
            </a:xfrm>
            <a:prstGeom prst="straightConnector1">
              <a:avLst/>
            </a:prstGeom>
            <a:ln w="76200" cmpd="sng"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314372" y="1528136"/>
            <a:ext cx="8746279" cy="5225442"/>
            <a:chOff x="314372" y="1528136"/>
            <a:chExt cx="8746279" cy="5225442"/>
          </a:xfrm>
        </p:grpSpPr>
        <p:pic>
          <p:nvPicPr>
            <p:cNvPr id="56" name="Picture 55" descr="photo-10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7721" y="1528136"/>
              <a:ext cx="2049344" cy="1383774"/>
            </a:xfrm>
            <a:prstGeom prst="rect">
              <a:avLst/>
            </a:prstGeom>
          </p:spPr>
        </p:pic>
        <p:pic>
          <p:nvPicPr>
            <p:cNvPr id="57" name="Picture 56" descr="20110406-sean-cahoon-enri-research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372" y="5468910"/>
              <a:ext cx="2205977" cy="1235351"/>
            </a:xfrm>
            <a:prstGeom prst="rect">
              <a:avLst/>
            </a:prstGeom>
          </p:spPr>
        </p:pic>
        <p:pic>
          <p:nvPicPr>
            <p:cNvPr id="58" name="Picture 57" descr="012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3606" y="5395548"/>
              <a:ext cx="2037045" cy="1358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1965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299106" y="129788"/>
            <a:ext cx="3130910" cy="6526572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2-02-13 at 3.06.06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1212037" y="2009027"/>
            <a:ext cx="6162955" cy="2723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Oval 8"/>
          <p:cNvSpPr/>
          <p:nvPr/>
        </p:nvSpPr>
        <p:spPr>
          <a:xfrm>
            <a:off x="2715870" y="3142129"/>
            <a:ext cx="146391" cy="15240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717721" y="5463187"/>
            <a:ext cx="805020" cy="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186710" y="5097857"/>
            <a:ext cx="26" cy="1304"/>
          </a:xfrm>
          <a:prstGeom prst="line">
            <a:avLst/>
          </a:prstGeom>
          <a:ln w="127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392594" y="5104716"/>
            <a:ext cx="26" cy="1258"/>
          </a:xfrm>
          <a:prstGeom prst="line">
            <a:avLst/>
          </a:prstGeom>
          <a:ln w="127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778805" y="5097857"/>
            <a:ext cx="26" cy="1304"/>
          </a:xfrm>
          <a:prstGeom prst="line">
            <a:avLst/>
          </a:prstGeom>
          <a:ln w="127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66484" y="5195459"/>
            <a:ext cx="683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  <a:latin typeface="Times New Roman"/>
              </a:rPr>
              <a:t>100 Km</a:t>
            </a:r>
            <a:endParaRPr lang="en-US" sz="12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14232" y="3298277"/>
            <a:ext cx="586019" cy="480968"/>
          </a:xfrm>
          <a:prstGeom prst="roundRect">
            <a:avLst/>
          </a:prstGeom>
          <a:solidFill>
            <a:schemeClr val="accent1">
              <a:alpha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507532" y="3529871"/>
            <a:ext cx="2723815" cy="25136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77752" y="3289767"/>
            <a:ext cx="1219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/>
              </a:rPr>
              <a:t>Arctic </a:t>
            </a:r>
          </a:p>
          <a:p>
            <a:pPr algn="ctr"/>
            <a:r>
              <a:rPr lang="en-US" sz="1200" dirty="0" smtClean="0">
                <a:latin typeface="Times New Roman"/>
              </a:rPr>
              <a:t>Circle</a:t>
            </a:r>
            <a:endParaRPr lang="en-US" sz="1200" dirty="0">
              <a:latin typeface="Times New Roman"/>
            </a:endParaRPr>
          </a:p>
        </p:txBody>
      </p:sp>
      <p:pic>
        <p:nvPicPr>
          <p:cNvPr id="23" name="Picture 22" descr="N_monthly_bm_extent_jul2012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2510" y="971475"/>
            <a:ext cx="5088010" cy="524123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6008346" y="4209572"/>
            <a:ext cx="72977" cy="7620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 rot="5400000">
            <a:off x="612674" y="5462392"/>
            <a:ext cx="193141" cy="1588"/>
          </a:xfrm>
          <a:prstGeom prst="line">
            <a:avLst/>
          </a:prstGeom>
          <a:ln w="127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1414269" y="5462392"/>
            <a:ext cx="193141" cy="1588"/>
          </a:xfrm>
          <a:prstGeom prst="line">
            <a:avLst/>
          </a:prstGeom>
          <a:ln w="127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ight Arrow 4"/>
          <p:cNvSpPr/>
          <p:nvPr/>
        </p:nvSpPr>
        <p:spPr>
          <a:xfrm rot="2822820">
            <a:off x="2311006" y="2731658"/>
            <a:ext cx="445738" cy="471471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7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7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261949" y="4577463"/>
            <a:ext cx="2875896" cy="187494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261949" y="289456"/>
            <a:ext cx="2875896" cy="370462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878846" y="3994083"/>
            <a:ext cx="258999" cy="583380"/>
          </a:xfrm>
          <a:prstGeom prst="rect">
            <a:avLst/>
          </a:prstGeom>
          <a:noFill/>
          <a:ln w="635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304593" y="6317806"/>
            <a:ext cx="2405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NSIDC/NASA/Google Earth</a:t>
            </a:r>
            <a:endParaRPr lang="en-US" sz="1600" dirty="0"/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622509" y="122814"/>
            <a:ext cx="4969041" cy="753200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Where do we do what we do?</a:t>
            </a:r>
            <a:br>
              <a:rPr lang="en-US" sz="2400" dirty="0" smtClean="0">
                <a:latin typeface="Calibri"/>
                <a:cs typeface="Calibri"/>
              </a:rPr>
            </a:br>
            <a:r>
              <a:rPr lang="en-US" sz="2400" dirty="0" smtClean="0">
                <a:latin typeface="Calibri"/>
                <a:cs typeface="Calibri"/>
              </a:rPr>
              <a:t>The Kangerlussuaq study </a:t>
            </a:r>
            <a:r>
              <a:rPr lang="en-US" sz="2400" dirty="0">
                <a:latin typeface="Calibri"/>
                <a:cs typeface="Calibri"/>
              </a:rPr>
              <a:t>s</a:t>
            </a:r>
            <a:r>
              <a:rPr lang="en-US" sz="2400" dirty="0" smtClean="0">
                <a:latin typeface="Calibri"/>
                <a:cs typeface="Calibri"/>
              </a:rPr>
              <a:t>ite</a:t>
            </a:r>
            <a:br>
              <a:rPr lang="en-US" sz="2400" dirty="0" smtClean="0">
                <a:latin typeface="Calibri"/>
                <a:cs typeface="Calibri"/>
              </a:rPr>
            </a:br>
            <a:r>
              <a:rPr lang="en-US" sz="2400" dirty="0" smtClean="0">
                <a:latin typeface="Calibri"/>
                <a:cs typeface="Calibri"/>
              </a:rPr>
              <a:t>1993 - present</a:t>
            </a: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3527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How do we get there and what is it like to be there?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4753" y="5099125"/>
            <a:ext cx="2025748" cy="1519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0501" y="5099125"/>
            <a:ext cx="2083499" cy="1562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516" y="5063991"/>
            <a:ext cx="1244306" cy="1659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848" y="5050902"/>
            <a:ext cx="1355324" cy="18070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8" y="3043753"/>
            <a:ext cx="9144000" cy="1984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8455" y="1461355"/>
            <a:ext cx="2101894" cy="15764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1563" y="1449003"/>
            <a:ext cx="2212437" cy="16593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9878"/>
            <a:ext cx="2588455" cy="19413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651" y="4957316"/>
            <a:ext cx="2277167" cy="1707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5813" y="1438753"/>
            <a:ext cx="2158815" cy="161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63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52400" y="152400"/>
            <a:ext cx="87757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/>
              <a:t>What do we do while we’re there?</a:t>
            </a:r>
            <a:endParaRPr lang="en-US" sz="4000" dirty="0">
              <a:latin typeface="+mn-lt"/>
            </a:endParaRPr>
          </a:p>
        </p:txBody>
      </p:sp>
      <p:pic>
        <p:nvPicPr>
          <p:cNvPr id="47107" name="Picture 3" descr="Post phenology 2004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922863" y="4114800"/>
            <a:ext cx="3311525" cy="2185988"/>
          </a:xfrm>
          <a:noFill/>
        </p:spPr>
      </p:pic>
      <p:pic>
        <p:nvPicPr>
          <p:cNvPr id="47108" name="Picture 4" descr="Christian 2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3381350" y="1667429"/>
            <a:ext cx="2585506" cy="1727815"/>
          </a:xfrm>
          <a:noFill/>
        </p:spPr>
      </p:pic>
      <p:pic>
        <p:nvPicPr>
          <p:cNvPr id="47109" name="Picture 5" descr="exclosure closeup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132647" y="1667430"/>
            <a:ext cx="2777879" cy="1755046"/>
          </a:xfrm>
          <a:noFill/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29830" y="3458823"/>
            <a:ext cx="3075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Herbivore removal experiment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1402640" y="6324600"/>
            <a:ext cx="21852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Warming experiment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3212018" y="3478199"/>
            <a:ext cx="31283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</a:t>
            </a:r>
            <a:r>
              <a:rPr lang="en-US" dirty="0" smtClean="0">
                <a:solidFill>
                  <a:srgbClr val="000000"/>
                </a:solidFill>
              </a:rPr>
              <a:t>on</a:t>
            </a:r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 smtClean="0">
                <a:solidFill>
                  <a:srgbClr val="000000"/>
                </a:solidFill>
              </a:rPr>
              <a:t>destructive plant </a:t>
            </a:r>
            <a:r>
              <a:rPr lang="en-US" dirty="0">
                <a:solidFill>
                  <a:srgbClr val="000000"/>
                </a:solidFill>
              </a:rPr>
              <a:t>sampling</a:t>
            </a: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4938971" y="6335104"/>
            <a:ext cx="29954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Caribou &amp; </a:t>
            </a:r>
            <a:r>
              <a:rPr lang="en-US" dirty="0" smtClean="0">
                <a:solidFill>
                  <a:srgbClr val="000000"/>
                </a:solidFill>
              </a:rPr>
              <a:t>muskox monitoring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7114" name="Picture 10" descr="caribou and mox exclosure-1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865513" y="4191000"/>
            <a:ext cx="3276600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900345" y="3524365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lant phenology</a:t>
            </a: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1876" y="1615316"/>
            <a:ext cx="2486224" cy="186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82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 flipH="1">
            <a:off x="2186710" y="5097857"/>
            <a:ext cx="26" cy="1304"/>
          </a:xfrm>
          <a:prstGeom prst="line">
            <a:avLst/>
          </a:prstGeom>
          <a:ln w="127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392594" y="5104716"/>
            <a:ext cx="26" cy="1258"/>
          </a:xfrm>
          <a:prstGeom prst="line">
            <a:avLst/>
          </a:prstGeom>
          <a:ln w="127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778805" y="5097857"/>
            <a:ext cx="26" cy="1304"/>
          </a:xfrm>
          <a:prstGeom prst="line">
            <a:avLst/>
          </a:prstGeom>
          <a:ln w="127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32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The Kangerlussuaq Study Site</a:t>
            </a:r>
            <a:br>
              <a:rPr lang="en-US" sz="2400" dirty="0" smtClean="0">
                <a:latin typeface="Calibri"/>
                <a:cs typeface="Calibri"/>
              </a:rPr>
            </a:br>
            <a:r>
              <a:rPr lang="en-US" sz="2400" dirty="0" smtClean="0">
                <a:latin typeface="Calibri"/>
                <a:cs typeface="Calibri"/>
              </a:rPr>
              <a:t>Not just research - education and outreach too.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4511" y="1027083"/>
            <a:ext cx="2531534" cy="18986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24781" y="2918869"/>
            <a:ext cx="4532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Kangerlussuaq JSEP Field School since 2008</a:t>
            </a:r>
          </a:p>
          <a:p>
            <a:pPr algn="ctr"/>
            <a:r>
              <a:rPr lang="en-US" dirty="0" smtClean="0"/>
              <a:t>Greenlandic, Danish, U.S. high school students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489" y="1010152"/>
            <a:ext cx="2554110" cy="19155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4511" y="3783735"/>
            <a:ext cx="3209888" cy="240741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735863" y="6192907"/>
            <a:ext cx="2569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Dartmouth College IGERT</a:t>
            </a:r>
          </a:p>
          <a:p>
            <a:pPr algn="ctr"/>
            <a:r>
              <a:rPr lang="en-US" dirty="0"/>
              <a:t>s</a:t>
            </a:r>
            <a:r>
              <a:rPr lang="en-US" dirty="0" smtClean="0"/>
              <a:t>ince 2011</a:t>
            </a:r>
            <a:endParaRPr lang="en-US" dirty="0"/>
          </a:p>
        </p:txBody>
      </p:sp>
      <p:pic>
        <p:nvPicPr>
          <p:cNvPr id="3" name="Picture 2" descr="Greenland May 2009 PSB 194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058" y="3458411"/>
            <a:ext cx="2036723" cy="13578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5092" y="4749460"/>
            <a:ext cx="2435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Middle- and high school</a:t>
            </a:r>
          </a:p>
          <a:p>
            <a:pPr algn="ctr"/>
            <a:r>
              <a:rPr lang="en-US" dirty="0" smtClean="0"/>
              <a:t>educators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3501" y="4072048"/>
            <a:ext cx="2075015" cy="1554992"/>
          </a:xfrm>
          <a:prstGeom prst="rect">
            <a:avLst/>
          </a:prstGeom>
        </p:spPr>
      </p:pic>
      <p:pic>
        <p:nvPicPr>
          <p:cNvPr id="7" name="Picture 6" descr="IMG_4770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864" y="5341521"/>
            <a:ext cx="2021972" cy="151647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16067" y="5629142"/>
            <a:ext cx="1615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Undergraduate </a:t>
            </a:r>
          </a:p>
          <a:p>
            <a:pPr algn="ctr"/>
            <a:r>
              <a:rPr lang="en-US" dirty="0" smtClean="0"/>
              <a:t>honors theses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40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 flipH="1">
            <a:off x="2186710" y="5097857"/>
            <a:ext cx="26" cy="1304"/>
          </a:xfrm>
          <a:prstGeom prst="line">
            <a:avLst/>
          </a:prstGeom>
          <a:ln w="127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392594" y="5104716"/>
            <a:ext cx="26" cy="1258"/>
          </a:xfrm>
          <a:prstGeom prst="line">
            <a:avLst/>
          </a:prstGeom>
          <a:ln w="127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778805" y="5097857"/>
            <a:ext cx="26" cy="1304"/>
          </a:xfrm>
          <a:prstGeom prst="line">
            <a:avLst/>
          </a:prstGeom>
          <a:ln w="127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799720" y="6024174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Arctic foxes, but no large carnivores</a:t>
            </a:r>
            <a:endParaRPr lang="en-US" dirty="0"/>
          </a:p>
        </p:txBody>
      </p:sp>
      <p:pic>
        <p:nvPicPr>
          <p:cNvPr id="6" name="Picture 5" descr="arctic fo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63" y="1177007"/>
            <a:ext cx="7070568" cy="4716014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01119" y="0"/>
            <a:ext cx="8075612" cy="88900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The Kangerlussuaq Study Site</a:t>
            </a:r>
            <a:endParaRPr lang="en-US" sz="2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5781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 flipH="1">
            <a:off x="2186710" y="5097857"/>
            <a:ext cx="26" cy="1304"/>
          </a:xfrm>
          <a:prstGeom prst="line">
            <a:avLst/>
          </a:prstGeom>
          <a:ln w="127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392594" y="5104716"/>
            <a:ext cx="26" cy="1258"/>
          </a:xfrm>
          <a:prstGeom prst="line">
            <a:avLst/>
          </a:prstGeom>
          <a:ln w="127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778805" y="5097857"/>
            <a:ext cx="26" cy="1304"/>
          </a:xfrm>
          <a:prstGeom prst="line">
            <a:avLst/>
          </a:prstGeom>
          <a:ln w="127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171617" y="6024174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Arctic hares, but no rodents</a:t>
            </a:r>
            <a:endParaRPr lang="en-US" dirty="0"/>
          </a:p>
        </p:txBody>
      </p:sp>
      <p:pic>
        <p:nvPicPr>
          <p:cNvPr id="4" name="Picture 3" descr="IMG_08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3474" y="1323473"/>
            <a:ext cx="6589540" cy="4395172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01119" y="0"/>
            <a:ext cx="8075612" cy="88900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The Kangerlussuaq Study Site</a:t>
            </a:r>
            <a:endParaRPr lang="en-US" sz="2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1718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Phenology – the study of the timing of events</a:t>
            </a:r>
            <a:endParaRPr lang="en-US" sz="3200" dirty="0"/>
          </a:p>
        </p:txBody>
      </p:sp>
      <p:pic>
        <p:nvPicPr>
          <p:cNvPr id="4" name="Content Placeholder 3" descr="Screen Shot 2016-07-25 at 7.22.11 AM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9139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st photo 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73" y="796319"/>
            <a:ext cx="5274498" cy="3516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4365" y="4580404"/>
            <a:ext cx="2995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Muskoxen – Pleistocene relics</a:t>
            </a:r>
            <a:endParaRPr lang="en-US" dirty="0"/>
          </a:p>
        </p:txBody>
      </p:sp>
      <p:pic>
        <p:nvPicPr>
          <p:cNvPr id="6" name="Picture 4" descr="Batch4-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90771" y="2294857"/>
            <a:ext cx="3271837" cy="4178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01119" y="0"/>
            <a:ext cx="8075612" cy="88900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The Kangerlussuaq Study Site</a:t>
            </a:r>
            <a:endParaRPr lang="en-US" sz="2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2443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-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69" y="804343"/>
            <a:ext cx="8128000" cy="54882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64135" y="6293787"/>
            <a:ext cx="2754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Caribou – Pleistocene relics</a:t>
            </a:r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01119" y="0"/>
            <a:ext cx="8075612" cy="88900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The Kangerlussuaq Study Site</a:t>
            </a:r>
            <a:endParaRPr lang="en-US" sz="2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1670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30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190" y="871183"/>
            <a:ext cx="6926179" cy="5540944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01119" y="0"/>
            <a:ext cx="8075612" cy="88900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The Kangerlussuaq Study Site</a:t>
            </a:r>
            <a:endParaRPr lang="en-US" sz="2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4655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1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129" y="725022"/>
            <a:ext cx="7567071" cy="6053657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01119" y="0"/>
            <a:ext cx="8075612" cy="88900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The Kangerlussuaq Study Site</a:t>
            </a:r>
            <a:endParaRPr lang="en-US" sz="2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4928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40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129" y="715217"/>
            <a:ext cx="7567071" cy="6053657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01119" y="0"/>
            <a:ext cx="8075612" cy="88900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The Kangerlussuaq Study Site</a:t>
            </a:r>
            <a:endParaRPr lang="en-US" sz="2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0997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4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129" y="698284"/>
            <a:ext cx="7567071" cy="6053657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01119" y="0"/>
            <a:ext cx="8075612" cy="88900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The Kangerlussuaq Study Site</a:t>
            </a:r>
            <a:endParaRPr lang="en-US" sz="2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0083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015 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465" y="796280"/>
            <a:ext cx="7344314" cy="5875451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01119" y="0"/>
            <a:ext cx="8075612" cy="88900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The Kangerlussuaq Study Site</a:t>
            </a:r>
            <a:endParaRPr lang="en-US" sz="2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0707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129" y="684026"/>
            <a:ext cx="7567071" cy="6053657"/>
          </a:xfrm>
          <a:prstGeom prst="rect">
            <a:avLst/>
          </a:prstGeom>
        </p:spPr>
      </p:pic>
      <p:pic>
        <p:nvPicPr>
          <p:cNvPr id="4" name="Picture 3" descr="Patterson–Gimlin_film_frame_352.jpg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2412" y="1524669"/>
            <a:ext cx="2814460" cy="3157398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01119" y="0"/>
            <a:ext cx="8075612" cy="88900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The Kangerlussuaq Study Site</a:t>
            </a:r>
            <a:endParaRPr lang="en-US" sz="2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2894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1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716" y="924658"/>
            <a:ext cx="6859337" cy="548747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01119" y="0"/>
            <a:ext cx="8075612" cy="88900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The Kangerlussuaq Study Site</a:t>
            </a:r>
            <a:endParaRPr lang="en-US" sz="2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9357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2859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049" y="1363579"/>
            <a:ext cx="8243860" cy="4637171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01119" y="0"/>
            <a:ext cx="8075612" cy="88900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The Kangerlussuaq Study Site</a:t>
            </a:r>
            <a:endParaRPr lang="en-US" sz="2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2869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Phenology – the study of the timing of events</a:t>
            </a:r>
            <a:endParaRPr lang="en-US" sz="3200" dirty="0"/>
          </a:p>
        </p:txBody>
      </p:sp>
      <p:pic>
        <p:nvPicPr>
          <p:cNvPr id="5" name="Content Placeholder 4" descr="Screen Shot 2016-07-25 at 7.24.16 AM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25578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433"/>
            <a:ext cx="9144000" cy="23612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44433"/>
            <a:ext cx="9144000" cy="23612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8884" y="591779"/>
            <a:ext cx="7535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Caribou exhibit migratory phenological dynamics into and out of the study site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49973" y="3778410"/>
            <a:ext cx="6512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Muskoxen are resident year-round, but cycle through the study site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4796"/>
            <a:ext cx="92127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If seasonality is changing in the Arctic, how will this affect species interactions?</a:t>
            </a:r>
            <a:endParaRPr lang="en-US" sz="2200" dirty="0"/>
          </a:p>
        </p:txBody>
      </p:sp>
      <p:pic>
        <p:nvPicPr>
          <p:cNvPr id="8" name="Picture 7" descr="IMG_061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884" y="4164675"/>
            <a:ext cx="1828800" cy="1219200"/>
          </a:xfrm>
          <a:prstGeom prst="rect">
            <a:avLst/>
          </a:prstGeom>
        </p:spPr>
      </p:pic>
      <p:pic>
        <p:nvPicPr>
          <p:cNvPr id="9" name="Picture 8" descr="IMG_6299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109" y="961111"/>
            <a:ext cx="1837944" cy="122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32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81" y="1384298"/>
            <a:ext cx="7529119" cy="457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008" y="424927"/>
            <a:ext cx="8744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Caribou have been declining at the site, but muskoxen appear stable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72835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1166"/>
            <a:ext cx="8229600" cy="84830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Why caribou?</a:t>
            </a:r>
            <a:endParaRPr lang="en-US" sz="2400" dirty="0"/>
          </a:p>
        </p:txBody>
      </p:sp>
      <p:pic>
        <p:nvPicPr>
          <p:cNvPr id="3" name="Picture 2" descr="IMG_628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67" y="911578"/>
            <a:ext cx="8805333" cy="587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581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50" name="Picture 6" descr="caribou cave illustrat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9566" y="2336801"/>
            <a:ext cx="3759984" cy="27447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41355" name="Picture 11" descr="Caribou cave drawi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2488" y="1384300"/>
            <a:ext cx="3358478" cy="2451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41356" name="Picture 12" descr="caribou cave paintin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15001" y="4114800"/>
            <a:ext cx="2146300" cy="257061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21166"/>
            <a:ext cx="8229600" cy="84830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Why caribou?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147681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8" name="Picture 8" descr="caribou tent inui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800" y="2822575"/>
            <a:ext cx="3810000" cy="2432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45449" name="Picture 9" descr="caribou ten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06975" y="1981200"/>
            <a:ext cx="309245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45450" name="Picture 10" descr="inuitwom caribou ski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48288" y="4114800"/>
            <a:ext cx="2409825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21166"/>
            <a:ext cx="8229600" cy="84830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Why caribou?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47778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543" name="Picture 7" descr="caribou hun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800" y="2711450"/>
            <a:ext cx="3810000" cy="2654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49544" name="Picture 8" descr="TU_LP_3004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84775" y="1981200"/>
            <a:ext cx="27368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21166"/>
            <a:ext cx="8229600" cy="84830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Why caribou?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8137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01119" y="0"/>
            <a:ext cx="8075612" cy="88900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How has the Kangerlussuaq study site changed?</a:t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>Mean annual- and growing season temperatures:         </a:t>
            </a:r>
            <a:endParaRPr lang="en-US" sz="2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225" y="1024472"/>
            <a:ext cx="4597400" cy="2768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575" y="3911603"/>
            <a:ext cx="4584700" cy="2768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247467" y="2219867"/>
            <a:ext cx="851515" cy="3060131"/>
            <a:chOff x="7247467" y="2219867"/>
            <a:chExt cx="851515" cy="3060131"/>
          </a:xfrm>
        </p:grpSpPr>
        <p:sp>
          <p:nvSpPr>
            <p:cNvPr id="2" name="TextBox 1"/>
            <p:cNvSpPr txBox="1"/>
            <p:nvPr/>
          </p:nvSpPr>
          <p:spPr>
            <a:xfrm>
              <a:off x="7336703" y="2219867"/>
              <a:ext cx="67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+ 2</a:t>
              </a:r>
              <a:r>
                <a:rPr lang="en-US" baseline="30000" dirty="0" smtClean="0"/>
                <a:t>o</a:t>
              </a:r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247467" y="4910666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+ 1.2</a:t>
              </a:r>
              <a:r>
                <a:rPr lang="en-US" baseline="30000" dirty="0" smtClean="0"/>
                <a:t>o</a:t>
              </a:r>
              <a:r>
                <a:rPr lang="en-US" dirty="0" smtClean="0"/>
                <a:t>C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35100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01119" y="0"/>
            <a:ext cx="8075612" cy="88900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How has the Kangerlussuaq study </a:t>
            </a:r>
            <a:r>
              <a:rPr lang="en-US" sz="2800" dirty="0">
                <a:solidFill>
                  <a:srgbClr val="000000"/>
                </a:solidFill>
              </a:rPr>
              <a:t>s</a:t>
            </a:r>
            <a:r>
              <a:rPr lang="en-US" sz="2800" dirty="0" smtClean="0">
                <a:solidFill>
                  <a:srgbClr val="000000"/>
                </a:solidFill>
              </a:rPr>
              <a:t>ite changed?</a:t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>Mean annual- and growing season </a:t>
            </a:r>
            <a:r>
              <a:rPr lang="en-US" sz="2800" dirty="0" err="1" smtClean="0">
                <a:solidFill>
                  <a:srgbClr val="000000"/>
                </a:solidFill>
              </a:rPr>
              <a:t>precip</a:t>
            </a:r>
            <a:r>
              <a:rPr lang="en-US" sz="2800" dirty="0" smtClean="0">
                <a:solidFill>
                  <a:srgbClr val="000000"/>
                </a:solidFill>
              </a:rPr>
              <a:t>:       </a:t>
            </a:r>
            <a:endParaRPr lang="en-US" sz="2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75" y="1011766"/>
            <a:ext cx="4584700" cy="2768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875" y="3907366"/>
            <a:ext cx="4610100" cy="2768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767" y="1938528"/>
            <a:ext cx="1960031" cy="18418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60908" y="1570555"/>
            <a:ext cx="2257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Mean annual total = 156mm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67933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Phenology:  how has the plant growing season changed at Kangerlussuaq?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104" y="2162708"/>
            <a:ext cx="6376737" cy="32254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40056" y="4422800"/>
            <a:ext cx="651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tx2"/>
                </a:solidFill>
              </a:rPr>
              <a:t>b = -2.62</a:t>
            </a:r>
          </a:p>
          <a:p>
            <a:r>
              <a:rPr lang="en-US" sz="1000" b="1" i="1" dirty="0" smtClean="0">
                <a:solidFill>
                  <a:schemeClr val="tx2"/>
                </a:solidFill>
              </a:rPr>
              <a:t>P</a:t>
            </a:r>
            <a:r>
              <a:rPr lang="en-US" sz="1000" b="1" dirty="0" smtClean="0">
                <a:solidFill>
                  <a:schemeClr val="tx2"/>
                </a:solidFill>
              </a:rPr>
              <a:t> &lt; 0.01</a:t>
            </a:r>
            <a:endParaRPr lang="en-US" sz="1000" b="1" i="1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40056" y="3686200"/>
            <a:ext cx="651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accent2"/>
                </a:solidFill>
              </a:rPr>
              <a:t>b = -1.61</a:t>
            </a:r>
          </a:p>
          <a:p>
            <a:r>
              <a:rPr lang="en-US" sz="1000" b="1" i="1" dirty="0" smtClean="0">
                <a:solidFill>
                  <a:schemeClr val="accent2"/>
                </a:solidFill>
              </a:rPr>
              <a:t>P</a:t>
            </a:r>
            <a:r>
              <a:rPr lang="en-US" sz="1000" b="1" dirty="0" smtClean="0">
                <a:solidFill>
                  <a:schemeClr val="accent2"/>
                </a:solidFill>
              </a:rPr>
              <a:t> &lt; 0.01</a:t>
            </a:r>
            <a:endParaRPr lang="en-US" sz="1000" b="1" i="1" dirty="0">
              <a:solidFill>
                <a:schemeClr val="accent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0056" y="2949600"/>
            <a:ext cx="651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accent3"/>
                </a:solidFill>
              </a:rPr>
              <a:t>b = -0.61</a:t>
            </a:r>
          </a:p>
          <a:p>
            <a:r>
              <a:rPr lang="en-US" sz="1000" b="1" i="1" dirty="0" smtClean="0">
                <a:solidFill>
                  <a:schemeClr val="accent3"/>
                </a:solidFill>
              </a:rPr>
              <a:t>P</a:t>
            </a:r>
            <a:r>
              <a:rPr lang="en-US" sz="1000" b="1" dirty="0" smtClean="0">
                <a:solidFill>
                  <a:schemeClr val="accent3"/>
                </a:solidFill>
              </a:rPr>
              <a:t> = 0.22</a:t>
            </a:r>
            <a:endParaRPr lang="en-US" sz="1000" b="1" i="1" dirty="0">
              <a:solidFill>
                <a:schemeClr val="accent3"/>
              </a:solidFill>
            </a:endParaRPr>
          </a:p>
        </p:txBody>
      </p:sp>
      <p:pic>
        <p:nvPicPr>
          <p:cNvPr id="10" name="Picture 9" descr="campanula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229" y="5228848"/>
            <a:ext cx="2453771" cy="1629152"/>
          </a:xfrm>
          <a:prstGeom prst="rect">
            <a:avLst/>
          </a:prstGeom>
        </p:spPr>
      </p:pic>
      <p:pic>
        <p:nvPicPr>
          <p:cNvPr id="11" name="Content Placeholder 10" descr="IMG_1330.JPG"/>
          <p:cNvPicPr>
            <a:picLocks noGrp="1"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063" y="5247547"/>
            <a:ext cx="2415205" cy="16104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8746" y="1481667"/>
            <a:ext cx="7538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start of the growing season </a:t>
            </a:r>
            <a:r>
              <a:rPr lang="en-US" dirty="0"/>
              <a:t>has advanced by 26 days over the past decade</a:t>
            </a:r>
          </a:p>
        </p:txBody>
      </p:sp>
    </p:spTree>
    <p:extLst>
      <p:ext uri="{BB962C8B-B14F-4D97-AF65-F5344CB8AC3E}">
        <p14:creationId xmlns:p14="http://schemas.microsoft.com/office/powerpoint/2010/main" val="991739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 sz="quarter"/>
          </p:nvPr>
        </p:nvSpPr>
        <p:spPr>
          <a:xfrm>
            <a:off x="704850" y="68263"/>
            <a:ext cx="7772400" cy="1143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Calibri" charset="0"/>
              </a:rPr>
              <a:t>Caribou calving monitored daily and concurrently with plant phenology</a:t>
            </a:r>
            <a:endParaRPr lang="en-US" sz="2400" dirty="0">
              <a:latin typeface="Calibri" charset="0"/>
            </a:endParaRPr>
          </a:p>
        </p:txBody>
      </p:sp>
      <p:pic>
        <p:nvPicPr>
          <p:cNvPr id="5" name="Picture 4" descr="Kerby caribou calve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753" y="1862222"/>
            <a:ext cx="5978495" cy="3174581"/>
          </a:xfrm>
          <a:prstGeom prst="rect">
            <a:avLst/>
          </a:prstGeom>
        </p:spPr>
      </p:pic>
      <p:pic>
        <p:nvPicPr>
          <p:cNvPr id="16" name="Picture 5" descr="DSC0115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258" y="4815247"/>
            <a:ext cx="2724058" cy="204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IMG_4266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211264"/>
            <a:ext cx="2641600" cy="1981200"/>
          </a:xfrm>
          <a:prstGeom prst="rect">
            <a:avLst/>
          </a:prstGeom>
        </p:spPr>
      </p:pic>
      <p:pic>
        <p:nvPicPr>
          <p:cNvPr id="6" name="Picture 5" descr="Christian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412" y="976344"/>
            <a:ext cx="2667588" cy="1771756"/>
          </a:xfrm>
          <a:prstGeom prst="rect">
            <a:avLst/>
          </a:prstGeom>
        </p:spPr>
      </p:pic>
      <p:pic>
        <p:nvPicPr>
          <p:cNvPr id="7" name="Picture 6" descr="kerb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28" y="4783458"/>
            <a:ext cx="2041825" cy="204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84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Phenology – not to be confused with phrenology</a:t>
            </a:r>
            <a:endParaRPr lang="en-US" sz="3200" dirty="0"/>
          </a:p>
        </p:txBody>
      </p:sp>
      <p:pic>
        <p:nvPicPr>
          <p:cNvPr id="4" name="Content Placeholder 3" descr="Screen Shot 2016-07-25 at 7.29.57 AM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1552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 contrast to plant phenology, caribou calving has not advanced significantly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49" y="1537954"/>
            <a:ext cx="8247151" cy="43708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4597" y="3739234"/>
            <a:ext cx="719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chemeClr val="tx2"/>
                </a:solidFill>
              </a:rPr>
              <a:t>P</a:t>
            </a:r>
            <a:r>
              <a:rPr lang="en-US" sz="1200" b="1" dirty="0" smtClean="0">
                <a:solidFill>
                  <a:schemeClr val="tx2"/>
                </a:solidFill>
              </a:rPr>
              <a:t> = 0.10</a:t>
            </a:r>
            <a:endParaRPr lang="en-US" sz="1200" b="1" i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4597" y="3231232"/>
            <a:ext cx="719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chemeClr val="accent2"/>
                </a:solidFill>
              </a:rPr>
              <a:t>P</a:t>
            </a:r>
            <a:r>
              <a:rPr lang="en-US" sz="1200" b="1" dirty="0" smtClean="0">
                <a:solidFill>
                  <a:schemeClr val="accent2"/>
                </a:solidFill>
              </a:rPr>
              <a:t> = 0.10</a:t>
            </a:r>
            <a:endParaRPr lang="en-US" sz="1200" b="1" i="1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2267" y="2774033"/>
            <a:ext cx="723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chemeClr val="accent3"/>
                </a:solidFill>
              </a:rPr>
              <a:t>P</a:t>
            </a:r>
            <a:r>
              <a:rPr lang="en-US" sz="1200" b="1" dirty="0" smtClean="0">
                <a:solidFill>
                  <a:schemeClr val="accent3"/>
                </a:solidFill>
              </a:rPr>
              <a:t> = 0.29</a:t>
            </a:r>
            <a:endParaRPr lang="en-US" sz="1200" b="1" i="1" dirty="0">
              <a:solidFill>
                <a:schemeClr val="accent3"/>
              </a:solidFill>
            </a:endParaRPr>
          </a:p>
        </p:txBody>
      </p:sp>
      <p:pic>
        <p:nvPicPr>
          <p:cNvPr id="7" name="Picture 6" descr="Greenland 2008 20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402" y="3622853"/>
            <a:ext cx="2590801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66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result: trophic mismatch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9" y="1229896"/>
            <a:ext cx="5283722" cy="3454178"/>
          </a:xfrm>
          <a:prstGeom prst="rect">
            <a:avLst/>
          </a:prstGeom>
        </p:spPr>
      </p:pic>
      <p:pic>
        <p:nvPicPr>
          <p:cNvPr id="7" name="Content Placeholder 11" descr="summer 16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4000" y="4318498"/>
            <a:ext cx="3810000" cy="253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03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486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Earlier plant growth = increasing mismatch</a:t>
            </a:r>
            <a:endParaRPr lang="en-US" sz="2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0" y="1216527"/>
            <a:ext cx="3048000" cy="3302000"/>
            <a:chOff x="0" y="1216527"/>
            <a:chExt cx="3048000" cy="3302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16527"/>
              <a:ext cx="3048000" cy="3302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9987" y="1232839"/>
              <a:ext cx="254301" cy="2911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345614" y="1216527"/>
            <a:ext cx="7023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 smtClean="0"/>
              <a:t>P</a:t>
            </a:r>
            <a:r>
              <a:rPr lang="en-US" sz="1000" b="1" dirty="0" smtClean="0"/>
              <a:t> </a:t>
            </a:r>
            <a:r>
              <a:rPr lang="en-US" sz="1000" b="1" dirty="0"/>
              <a:t>=</a:t>
            </a:r>
            <a:r>
              <a:rPr lang="en-US" sz="1000" b="1" dirty="0" smtClean="0"/>
              <a:t> 0.002</a:t>
            </a:r>
            <a:endParaRPr lang="en-US" sz="1000" b="1" i="1" dirty="0"/>
          </a:p>
        </p:txBody>
      </p:sp>
    </p:spTree>
    <p:extLst>
      <p:ext uri="{BB962C8B-B14F-4D97-AF65-F5344CB8AC3E}">
        <p14:creationId xmlns:p14="http://schemas.microsoft.com/office/powerpoint/2010/main" val="2649440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486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/>
              <a:t>I</a:t>
            </a:r>
            <a:r>
              <a:rPr lang="en-US" sz="2400" dirty="0" smtClean="0"/>
              <a:t>ncreasing mismatch = lower calf production </a:t>
            </a:r>
            <a:endParaRPr lang="en-US" sz="2400" dirty="0"/>
          </a:p>
        </p:txBody>
      </p:sp>
      <p:pic>
        <p:nvPicPr>
          <p:cNvPr id="8" name="Picture 11" descr="summer 166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48000" y="4876800"/>
            <a:ext cx="2971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0" y="1216527"/>
            <a:ext cx="3048000" cy="3302000"/>
            <a:chOff x="0" y="1216527"/>
            <a:chExt cx="3048000" cy="3302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16527"/>
              <a:ext cx="3048000" cy="3302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9987" y="1232839"/>
              <a:ext cx="254301" cy="2911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97814" y="1943100"/>
            <a:ext cx="3325186" cy="2959100"/>
            <a:chOff x="2897814" y="1943100"/>
            <a:chExt cx="3325186" cy="29591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21000" y="1943100"/>
              <a:ext cx="3302000" cy="29591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897814" y="1983209"/>
              <a:ext cx="254301" cy="2911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345614" y="1216527"/>
            <a:ext cx="7023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 smtClean="0"/>
              <a:t>P</a:t>
            </a:r>
            <a:r>
              <a:rPr lang="en-US" sz="1000" b="1" dirty="0" smtClean="0"/>
              <a:t> </a:t>
            </a:r>
            <a:r>
              <a:rPr lang="en-US" sz="1000" b="1" dirty="0"/>
              <a:t>=</a:t>
            </a:r>
            <a:r>
              <a:rPr lang="en-US" sz="1000" b="1" dirty="0" smtClean="0"/>
              <a:t> 0.002</a:t>
            </a:r>
            <a:endParaRPr lang="en-US" sz="1000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5503681" y="1957360"/>
            <a:ext cx="7023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 smtClean="0"/>
              <a:t>P</a:t>
            </a:r>
            <a:r>
              <a:rPr lang="en-US" sz="1000" b="1" dirty="0" smtClean="0"/>
              <a:t> </a:t>
            </a:r>
            <a:r>
              <a:rPr lang="en-US" sz="1000" b="1" dirty="0"/>
              <a:t>=</a:t>
            </a:r>
            <a:r>
              <a:rPr lang="en-US" sz="1000" b="1" dirty="0" smtClean="0"/>
              <a:t> 0.005</a:t>
            </a:r>
            <a:endParaRPr lang="en-US" sz="1000" b="1" i="1" dirty="0"/>
          </a:p>
        </p:txBody>
      </p:sp>
    </p:spTree>
    <p:extLst>
      <p:ext uri="{BB962C8B-B14F-4D97-AF65-F5344CB8AC3E}">
        <p14:creationId xmlns:p14="http://schemas.microsoft.com/office/powerpoint/2010/main" val="1555681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486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/>
              <a:t>I</a:t>
            </a:r>
            <a:r>
              <a:rPr lang="en-US" sz="2400" dirty="0" smtClean="0"/>
              <a:t>ncreasing mismatch = greater early calf mortality</a:t>
            </a:r>
            <a:endParaRPr lang="en-US" sz="2400" dirty="0"/>
          </a:p>
        </p:txBody>
      </p:sp>
      <p:pic>
        <p:nvPicPr>
          <p:cNvPr id="8" name="Picture 11" descr="summer 166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48000" y="4876800"/>
            <a:ext cx="2971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dead calf-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223000" y="1917700"/>
            <a:ext cx="294481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0" y="1216527"/>
            <a:ext cx="3048000" cy="3302000"/>
            <a:chOff x="0" y="1216527"/>
            <a:chExt cx="3048000" cy="3302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216527"/>
              <a:ext cx="3048000" cy="3302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9987" y="1232839"/>
              <a:ext cx="254301" cy="2911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97814" y="1943100"/>
            <a:ext cx="3325186" cy="2959100"/>
            <a:chOff x="2897814" y="1943100"/>
            <a:chExt cx="3325186" cy="29591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1000" y="1943100"/>
              <a:ext cx="3302000" cy="29591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897814" y="1983209"/>
              <a:ext cx="254301" cy="2911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019800" y="3898900"/>
            <a:ext cx="3124200" cy="2959100"/>
            <a:chOff x="6019800" y="3898900"/>
            <a:chExt cx="3124200" cy="29591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19800" y="3898900"/>
              <a:ext cx="3124200" cy="29591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6065526" y="3939004"/>
              <a:ext cx="254301" cy="2911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345614" y="1216527"/>
            <a:ext cx="7023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 smtClean="0"/>
              <a:t>P</a:t>
            </a:r>
            <a:r>
              <a:rPr lang="en-US" sz="1000" b="1" dirty="0" smtClean="0"/>
              <a:t> </a:t>
            </a:r>
            <a:r>
              <a:rPr lang="en-US" sz="1000" b="1" dirty="0"/>
              <a:t>=</a:t>
            </a:r>
            <a:r>
              <a:rPr lang="en-US" sz="1000" b="1" dirty="0" smtClean="0"/>
              <a:t> 0.002</a:t>
            </a:r>
            <a:endParaRPr lang="en-US" sz="1000" b="1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5503681" y="1957360"/>
            <a:ext cx="7023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 smtClean="0"/>
              <a:t>P</a:t>
            </a:r>
            <a:r>
              <a:rPr lang="en-US" sz="1000" b="1" dirty="0" smtClean="0"/>
              <a:t> </a:t>
            </a:r>
            <a:r>
              <a:rPr lang="en-US" sz="1000" b="1" dirty="0"/>
              <a:t>=</a:t>
            </a:r>
            <a:r>
              <a:rPr lang="en-US" sz="1000" b="1" dirty="0" smtClean="0"/>
              <a:t> 0.005</a:t>
            </a:r>
            <a:endParaRPr lang="en-US" sz="1000" b="1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8465427" y="3898900"/>
            <a:ext cx="6373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 smtClean="0"/>
              <a:t>P</a:t>
            </a:r>
            <a:r>
              <a:rPr lang="en-US" sz="1000" b="1" dirty="0" smtClean="0"/>
              <a:t> </a:t>
            </a:r>
            <a:r>
              <a:rPr lang="en-US" sz="1000" b="1" dirty="0"/>
              <a:t>=</a:t>
            </a:r>
            <a:r>
              <a:rPr lang="en-US" sz="1000" b="1" dirty="0" smtClean="0"/>
              <a:t> 0.01</a:t>
            </a:r>
            <a:endParaRPr lang="en-US" sz="1000" b="1" i="1" dirty="0"/>
          </a:p>
        </p:txBody>
      </p:sp>
    </p:spTree>
    <p:extLst>
      <p:ext uri="{BB962C8B-B14F-4D97-AF65-F5344CB8AC3E}">
        <p14:creationId xmlns:p14="http://schemas.microsoft.com/office/powerpoint/2010/main" val="1191693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Human observation is valuable, but not feasible over large areas:</a:t>
            </a:r>
            <a:br>
              <a:rPr lang="en-US" sz="2400" dirty="0" smtClean="0"/>
            </a:br>
            <a:r>
              <a:rPr lang="en-US" sz="2400" dirty="0" smtClean="0"/>
              <a:t>Time-lapse phenology camera network 50 cameras, 40km</a:t>
            </a:r>
            <a:r>
              <a:rPr lang="en-US" sz="2400" baseline="30000" dirty="0" smtClean="0"/>
              <a:t>2</a:t>
            </a:r>
            <a:endParaRPr lang="en-US" sz="2400" dirty="0" smtClean="0"/>
          </a:p>
        </p:txBody>
      </p:sp>
      <p:pic>
        <p:nvPicPr>
          <p:cNvPr id="5" name="Picture 4" descr="Macintosh HD:Users:jeffkerby:Dropbox:Documents:Ecology:Greenland Research Projects:Spatial Patterns in Phenology Greenland:Repeat Photography:CameraDesign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9" y="1562100"/>
            <a:ext cx="4844248" cy="4575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G_050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4223" y="2065866"/>
            <a:ext cx="4289777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556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y-Feb%20Phenology%20Lapse%20near%20Sneezy-S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0938" y="1417638"/>
            <a:ext cx="6282267" cy="4711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6488668"/>
            <a:ext cx="3534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u="sng" dirty="0">
                <a:hlinkClick r:id="rId5"/>
              </a:rPr>
              <a:t>https://vimeo.com/60015098</a:t>
            </a:r>
            <a:endParaRPr lang="en-US" dirty="0"/>
          </a:p>
        </p:txBody>
      </p:sp>
      <p:sp>
        <p:nvSpPr>
          <p:cNvPr id="6" name="Title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/>
              <a:t>T</a:t>
            </a:r>
            <a:r>
              <a:rPr lang="en-US" sz="2400" dirty="0" smtClean="0"/>
              <a:t>ime-lapse camera network 50 cameras, 40km</a:t>
            </a:r>
            <a:r>
              <a:rPr lang="en-US" sz="2400" baseline="30000" dirty="0" smtClean="0"/>
              <a:t>2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5518835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369631" y="2079734"/>
            <a:ext cx="8251561" cy="3500557"/>
          </a:xfrm>
          <a:prstGeom prst="rect">
            <a:avLst/>
          </a:prstGeom>
        </p:spPr>
      </p:pic>
      <p:sp>
        <p:nvSpPr>
          <p:cNvPr id="5" name="Title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Species-specific phenological dynamics can be extracted from camera imagery across the landscape</a:t>
            </a:r>
          </a:p>
        </p:txBody>
      </p:sp>
    </p:spTree>
    <p:extLst>
      <p:ext uri="{BB962C8B-B14F-4D97-AF65-F5344CB8AC3E}">
        <p14:creationId xmlns:p14="http://schemas.microsoft.com/office/powerpoint/2010/main" val="36425302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But it’s not all work:</a:t>
            </a:r>
            <a:br>
              <a:rPr lang="en-US" sz="2400" dirty="0" smtClean="0">
                <a:solidFill>
                  <a:srgbClr val="000000"/>
                </a:solidFill>
                <a:cs typeface="Arial" charset="0"/>
              </a:rPr>
            </a:b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we also enjoy this beautiful and fragile system</a:t>
            </a:r>
            <a:endParaRPr lang="en-US" sz="24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8" name="Picture 7" descr="Greenland 2008 28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780" y="1417638"/>
            <a:ext cx="4963220" cy="3310429"/>
          </a:xfrm>
          <a:prstGeom prst="rect">
            <a:avLst/>
          </a:prstGeom>
        </p:spPr>
      </p:pic>
      <p:pic>
        <p:nvPicPr>
          <p:cNvPr id="7" name="Picture 6" descr="IMG_694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1666" y="4921250"/>
            <a:ext cx="2582333" cy="1936750"/>
          </a:xfrm>
          <a:prstGeom prst="rect">
            <a:avLst/>
          </a:prstGeom>
        </p:spPr>
      </p:pic>
      <p:pic>
        <p:nvPicPr>
          <p:cNvPr id="9" name="Picture 8" descr="IMG_6947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417638"/>
            <a:ext cx="3612444" cy="2709333"/>
          </a:xfrm>
          <a:prstGeom prst="rect">
            <a:avLst/>
          </a:prstGeom>
        </p:spPr>
      </p:pic>
      <p:pic>
        <p:nvPicPr>
          <p:cNvPr id="10" name="Picture 9" descr="IMG_6959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22" y="4126971"/>
            <a:ext cx="3711222" cy="2783417"/>
          </a:xfrm>
          <a:prstGeom prst="rect">
            <a:avLst/>
          </a:prstGeom>
        </p:spPr>
      </p:pic>
      <p:pic>
        <p:nvPicPr>
          <p:cNvPr id="11" name="Picture 10" descr="IMG_6952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0691" y="4826844"/>
            <a:ext cx="2708206" cy="203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127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But it’s not all work:</a:t>
            </a:r>
            <a:br>
              <a:rPr lang="en-US" sz="2400" dirty="0" smtClean="0">
                <a:solidFill>
                  <a:srgbClr val="000000"/>
                </a:solidFill>
                <a:cs typeface="Arial" charset="0"/>
              </a:rPr>
            </a:br>
            <a:r>
              <a:rPr lang="en-US" sz="2400" dirty="0">
                <a:solidFill>
                  <a:srgbClr val="000000"/>
                </a:solidFill>
                <a:cs typeface="Arial" charset="0"/>
              </a:rPr>
              <a:t>w</a:t>
            </a: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e also enjoy this beautiful and fragile system</a:t>
            </a:r>
            <a:endParaRPr lang="en-US" sz="24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" name="Picture 1" descr="IMG_697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614" y="1495775"/>
            <a:ext cx="3480741" cy="2610556"/>
          </a:xfrm>
          <a:prstGeom prst="rect">
            <a:avLst/>
          </a:prstGeom>
        </p:spPr>
      </p:pic>
      <p:pic>
        <p:nvPicPr>
          <p:cNvPr id="3" name="Picture 2" descr="IMG_698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7445" y="4233332"/>
            <a:ext cx="3499556" cy="2624667"/>
          </a:xfrm>
          <a:prstGeom prst="rect">
            <a:avLst/>
          </a:prstGeom>
        </p:spPr>
      </p:pic>
      <p:pic>
        <p:nvPicPr>
          <p:cNvPr id="14" name="Picture 13" descr="IMG_703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977" y="4233332"/>
            <a:ext cx="3254964" cy="2441223"/>
          </a:xfrm>
          <a:prstGeom prst="rect">
            <a:avLst/>
          </a:prstGeom>
        </p:spPr>
      </p:pic>
      <p:pic>
        <p:nvPicPr>
          <p:cNvPr id="15" name="Picture 14" descr="IMG_6965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481663"/>
            <a:ext cx="3499557" cy="262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004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54509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Recent warming</a:t>
            </a:r>
            <a:endParaRPr lang="en-US" sz="2800" dirty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7295" y="1032483"/>
            <a:ext cx="5213238" cy="547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78103" y="6532163"/>
            <a:ext cx="845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(IPCC AR5)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01447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705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665" y="4365625"/>
            <a:ext cx="3316111" cy="2487083"/>
          </a:xfrm>
          <a:prstGeom prst="rect">
            <a:avLst/>
          </a:prstGeom>
        </p:spPr>
      </p:pic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But it’s not all work:</a:t>
            </a:r>
            <a:br>
              <a:rPr lang="en-US" sz="2400" dirty="0" smtClean="0">
                <a:solidFill>
                  <a:srgbClr val="000000"/>
                </a:solidFill>
                <a:cs typeface="Arial" charset="0"/>
              </a:rPr>
            </a:b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we also enjoy this beautiful and fragile system</a:t>
            </a:r>
            <a:endParaRPr lang="en-US" sz="24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5" name="Picture 4" descr="IMG_706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651000"/>
            <a:ext cx="3118557" cy="2338918"/>
          </a:xfrm>
          <a:prstGeom prst="rect">
            <a:avLst/>
          </a:prstGeom>
        </p:spPr>
      </p:pic>
      <p:pic>
        <p:nvPicPr>
          <p:cNvPr id="17" name="Picture 16" descr="IMG_694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0" y="4233331"/>
            <a:ext cx="3492503" cy="2619377"/>
          </a:xfrm>
          <a:prstGeom prst="rect">
            <a:avLst/>
          </a:prstGeom>
        </p:spPr>
      </p:pic>
      <p:pic>
        <p:nvPicPr>
          <p:cNvPr id="4" name="Picture 3" descr="IMG_6963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223" y="1417638"/>
            <a:ext cx="4078110" cy="305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543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400"/>
            <a:ext cx="8229600" cy="635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cs typeface="Arial" charset="0"/>
              </a:rPr>
              <a:t>Acknowledgments</a:t>
            </a:r>
          </a:p>
        </p:txBody>
      </p:sp>
      <p:sp>
        <p:nvSpPr>
          <p:cNvPr id="51203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199" y="1633538"/>
            <a:ext cx="4326467" cy="41148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  <a:cs typeface="Arial" charset="0"/>
              </a:rPr>
              <a:t>Funding: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NASA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NSF</a:t>
            </a:r>
            <a:endParaRPr lang="en-US" sz="2000" dirty="0">
              <a:solidFill>
                <a:srgbClr val="000000"/>
              </a:solidFill>
              <a:cs typeface="Arial" charset="0"/>
            </a:endParaRPr>
          </a:p>
          <a:p>
            <a:pPr lvl="1"/>
            <a:r>
              <a:rPr lang="en-US" sz="2000" dirty="0">
                <a:solidFill>
                  <a:srgbClr val="000000"/>
                </a:solidFill>
                <a:cs typeface="Arial" charset="0"/>
              </a:rPr>
              <a:t>National Geographic Society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USFWS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Penn 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State Institutes of  Energy and 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the Environment </a:t>
            </a:r>
            <a:endParaRPr lang="en-US" sz="2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199" y="643479"/>
            <a:ext cx="4190999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Penn State (*undergraduate students)</a:t>
            </a:r>
          </a:p>
          <a:p>
            <a:pPr lvl="1">
              <a:lnSpc>
                <a:spcPct val="90000"/>
              </a:lnSpc>
            </a:pP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Tom Adams</a:t>
            </a:r>
          </a:p>
          <a:p>
            <a:pPr lvl="1">
              <a:lnSpc>
                <a:spcPct val="90000"/>
              </a:lnSpc>
            </a:pP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Mike Avery</a:t>
            </a:r>
          </a:p>
          <a:p>
            <a:pPr lvl="1">
              <a:lnSpc>
                <a:spcPct val="90000"/>
              </a:lnSpc>
            </a:pP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Emma Behr*</a:t>
            </a:r>
          </a:p>
          <a:p>
            <a:pPr lvl="1">
              <a:lnSpc>
                <a:spcPct val="90000"/>
              </a:lnSpc>
            </a:pPr>
            <a:r>
              <a:rPr lang="en-US" sz="1050" dirty="0" err="1" smtClean="0">
                <a:solidFill>
                  <a:srgbClr val="000000"/>
                </a:solidFill>
                <a:cs typeface="Arial" charset="0"/>
              </a:rPr>
              <a:t>Pernille</a:t>
            </a: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050" dirty="0" err="1" smtClean="0">
                <a:solidFill>
                  <a:srgbClr val="000000"/>
                </a:solidFill>
                <a:cs typeface="Arial" charset="0"/>
              </a:rPr>
              <a:t>Sporon</a:t>
            </a: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050" dirty="0" err="1" smtClean="0">
                <a:solidFill>
                  <a:srgbClr val="000000"/>
                </a:solidFill>
                <a:cs typeface="Arial" charset="0"/>
              </a:rPr>
              <a:t>Bøving</a:t>
            </a:r>
            <a:endParaRPr lang="en-US" sz="1050" dirty="0" smtClean="0">
              <a:solidFill>
                <a:srgbClr val="000000"/>
              </a:solidFill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sz="1050" dirty="0" err="1" smtClean="0">
                <a:solidFill>
                  <a:srgbClr val="000000"/>
                </a:solidFill>
                <a:cs typeface="Arial" charset="0"/>
              </a:rPr>
              <a:t>Jodean</a:t>
            </a: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 Campbell*</a:t>
            </a:r>
          </a:p>
          <a:p>
            <a:pPr lvl="1">
              <a:lnSpc>
                <a:spcPct val="90000"/>
              </a:lnSpc>
            </a:pP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Sean </a:t>
            </a:r>
            <a:r>
              <a:rPr lang="en-US" sz="1050" dirty="0" err="1" smtClean="0">
                <a:solidFill>
                  <a:srgbClr val="000000"/>
                </a:solidFill>
                <a:cs typeface="Arial" charset="0"/>
              </a:rPr>
              <a:t>Cahoon</a:t>
            </a:r>
            <a:endParaRPr lang="en-US" sz="1050" dirty="0" smtClean="0">
              <a:solidFill>
                <a:srgbClr val="000000"/>
              </a:solidFill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Christopher </a:t>
            </a:r>
            <a:r>
              <a:rPr lang="en-US" sz="1050" dirty="0" err="1" smtClean="0">
                <a:solidFill>
                  <a:srgbClr val="000000"/>
                </a:solidFill>
                <a:cs typeface="Arial" charset="0"/>
              </a:rPr>
              <a:t>Cardillo</a:t>
            </a: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*</a:t>
            </a:r>
          </a:p>
          <a:p>
            <a:pPr lvl="1">
              <a:lnSpc>
                <a:spcPct val="90000"/>
              </a:lnSpc>
            </a:pP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Todd Costello</a:t>
            </a:r>
          </a:p>
          <a:p>
            <a:pPr lvl="1">
              <a:lnSpc>
                <a:spcPct val="90000"/>
              </a:lnSpc>
            </a:pPr>
            <a:r>
              <a:rPr lang="en-US" sz="1050" dirty="0" err="1" smtClean="0">
                <a:solidFill>
                  <a:srgbClr val="000000"/>
                </a:solidFill>
                <a:cs typeface="Arial" charset="0"/>
              </a:rPr>
              <a:t>Syrena</a:t>
            </a: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 Johnson*</a:t>
            </a:r>
          </a:p>
          <a:p>
            <a:pPr lvl="1">
              <a:lnSpc>
                <a:spcPct val="90000"/>
              </a:lnSpc>
            </a:pP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Christian John</a:t>
            </a:r>
          </a:p>
          <a:p>
            <a:pPr lvl="1">
              <a:lnSpc>
                <a:spcPct val="90000"/>
              </a:lnSpc>
            </a:pP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Jeff </a:t>
            </a:r>
            <a:r>
              <a:rPr lang="en-US" sz="1050" dirty="0" err="1" smtClean="0">
                <a:solidFill>
                  <a:srgbClr val="000000"/>
                </a:solidFill>
                <a:cs typeface="Arial" charset="0"/>
              </a:rPr>
              <a:t>Kerby</a:t>
            </a:r>
            <a:endParaRPr lang="en-US" sz="1050" dirty="0" smtClean="0">
              <a:solidFill>
                <a:srgbClr val="000000"/>
              </a:solidFill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Megan MacArthur*</a:t>
            </a:r>
          </a:p>
          <a:p>
            <a:pPr lvl="1">
              <a:lnSpc>
                <a:spcPct val="90000"/>
              </a:lnSpc>
            </a:pP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Janine </a:t>
            </a:r>
            <a:r>
              <a:rPr lang="en-US" sz="1050" dirty="0" err="1" smtClean="0">
                <a:solidFill>
                  <a:srgbClr val="000000"/>
                </a:solidFill>
                <a:cs typeface="Arial" charset="0"/>
              </a:rPr>
              <a:t>Mistrick</a:t>
            </a: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*</a:t>
            </a:r>
          </a:p>
          <a:p>
            <a:pPr lvl="1">
              <a:lnSpc>
                <a:spcPct val="90000"/>
              </a:lnSpc>
            </a:pP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Christian Pedersen</a:t>
            </a:r>
          </a:p>
          <a:p>
            <a:pPr lvl="1">
              <a:lnSpc>
                <a:spcPct val="90000"/>
              </a:lnSpc>
            </a:pPr>
            <a:r>
              <a:rPr lang="en-US" sz="1050" dirty="0" err="1" smtClean="0">
                <a:solidFill>
                  <a:srgbClr val="000000"/>
                </a:solidFill>
                <a:cs typeface="Arial" charset="0"/>
              </a:rPr>
              <a:t>Ieva</a:t>
            </a: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050" dirty="0" err="1" smtClean="0">
                <a:solidFill>
                  <a:srgbClr val="000000"/>
                </a:solidFill>
                <a:cs typeface="Arial" charset="0"/>
              </a:rPr>
              <a:t>Perkons</a:t>
            </a:r>
            <a:endParaRPr lang="en-US" sz="1050" dirty="0" smtClean="0">
              <a:solidFill>
                <a:srgbClr val="000000"/>
              </a:solidFill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Mason Post*</a:t>
            </a:r>
          </a:p>
          <a:p>
            <a:pPr lvl="1">
              <a:lnSpc>
                <a:spcPct val="90000"/>
              </a:lnSpc>
            </a:pP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Taylor Rees*</a:t>
            </a:r>
          </a:p>
          <a:p>
            <a:pPr lvl="1">
              <a:lnSpc>
                <a:spcPct val="90000"/>
              </a:lnSpc>
            </a:pP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David Watts</a:t>
            </a:r>
          </a:p>
          <a:p>
            <a:pPr lvl="1">
              <a:lnSpc>
                <a:spcPct val="90000"/>
              </a:lnSpc>
            </a:pP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Tyler </a:t>
            </a:r>
            <a:r>
              <a:rPr lang="en-US" sz="1050" dirty="0" err="1" smtClean="0">
                <a:solidFill>
                  <a:srgbClr val="000000"/>
                </a:solidFill>
                <a:cs typeface="Arial" charset="0"/>
              </a:rPr>
              <a:t>Yenter</a:t>
            </a:r>
            <a:endParaRPr lang="en-US" sz="1050" dirty="0" smtClean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Blue Hill Consolidated School, Maine</a:t>
            </a:r>
          </a:p>
          <a:p>
            <a:pPr lvl="1">
              <a:lnSpc>
                <a:spcPct val="90000"/>
              </a:lnSpc>
            </a:pP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Nell Herrmann</a:t>
            </a:r>
          </a:p>
          <a:p>
            <a:pPr>
              <a:lnSpc>
                <a:spcPct val="90000"/>
              </a:lnSpc>
            </a:pP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109</a:t>
            </a:r>
            <a:r>
              <a:rPr lang="en-US" sz="1050" baseline="30000" dirty="0" smtClean="0">
                <a:solidFill>
                  <a:srgbClr val="000000"/>
                </a:solidFill>
                <a:cs typeface="Arial" charset="0"/>
              </a:rPr>
              <a:t>th</a:t>
            </a: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 Air National Guard</a:t>
            </a:r>
          </a:p>
          <a:p>
            <a:pPr>
              <a:lnSpc>
                <a:spcPct val="90000"/>
              </a:lnSpc>
            </a:pPr>
            <a:r>
              <a:rPr lang="en-US" sz="1050" dirty="0" err="1" smtClean="0">
                <a:solidFill>
                  <a:srgbClr val="000000"/>
                </a:solidFill>
                <a:cs typeface="Arial" charset="0"/>
              </a:rPr>
              <a:t>Kangerlussuaq</a:t>
            </a: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 International Science Support, Greenland</a:t>
            </a:r>
          </a:p>
          <a:p>
            <a:pPr lvl="1">
              <a:lnSpc>
                <a:spcPct val="90000"/>
              </a:lnSpc>
            </a:pPr>
            <a:r>
              <a:rPr lang="en-US" sz="1050" dirty="0" err="1" smtClean="0">
                <a:solidFill>
                  <a:srgbClr val="000000"/>
                </a:solidFill>
                <a:cs typeface="Arial" charset="0"/>
              </a:rPr>
              <a:t>Basse</a:t>
            </a: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050" dirty="0" err="1" smtClean="0">
                <a:solidFill>
                  <a:srgbClr val="000000"/>
                </a:solidFill>
                <a:cs typeface="Arial" charset="0"/>
              </a:rPr>
              <a:t>Vængtoft</a:t>
            </a:r>
            <a:endParaRPr lang="en-US" sz="1050" dirty="0" smtClean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sz="1050" dirty="0" err="1"/>
              <a:t>Professionshøjskolen</a:t>
            </a:r>
            <a:r>
              <a:rPr lang="en-US" sz="1050" dirty="0"/>
              <a:t> </a:t>
            </a:r>
            <a:r>
              <a:rPr lang="en-US" sz="1050" dirty="0" err="1" smtClean="0"/>
              <a:t>Metropol</a:t>
            </a:r>
            <a:r>
              <a:rPr lang="en-US" sz="1050" dirty="0" smtClean="0"/>
              <a:t>, Denmark</a:t>
            </a:r>
          </a:p>
          <a:p>
            <a:pPr lvl="1">
              <a:lnSpc>
                <a:spcPct val="90000"/>
              </a:lnSpc>
            </a:pPr>
            <a:r>
              <a:rPr lang="en-US" sz="1050" dirty="0" err="1" smtClean="0">
                <a:solidFill>
                  <a:srgbClr val="000000"/>
                </a:solidFill>
                <a:cs typeface="Arial" charset="0"/>
              </a:rPr>
              <a:t>Jesper</a:t>
            </a: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050" dirty="0" err="1" smtClean="0">
                <a:solidFill>
                  <a:srgbClr val="000000"/>
                </a:solidFill>
                <a:cs typeface="Arial" charset="0"/>
              </a:rPr>
              <a:t>Bahrenscheer</a:t>
            </a:r>
            <a:endParaRPr lang="en-US" sz="1050" dirty="0" smtClean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UC-Santa Cruz</a:t>
            </a:r>
          </a:p>
          <a:p>
            <a:pPr lvl="1">
              <a:lnSpc>
                <a:spcPct val="90000"/>
              </a:lnSpc>
            </a:pP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Chris </a:t>
            </a:r>
            <a:r>
              <a:rPr lang="en-US" sz="1050" dirty="0" err="1" smtClean="0">
                <a:solidFill>
                  <a:srgbClr val="000000"/>
                </a:solidFill>
                <a:cs typeface="Arial" charset="0"/>
              </a:rPr>
              <a:t>Wilmers</a:t>
            </a:r>
            <a:endParaRPr lang="en-US" sz="1050" dirty="0" smtClean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University of Alaska Anchorage</a:t>
            </a:r>
          </a:p>
          <a:p>
            <a:pPr lvl="1">
              <a:lnSpc>
                <a:spcPct val="90000"/>
              </a:lnSpc>
            </a:pP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Paddy Sullivan</a:t>
            </a:r>
          </a:p>
          <a:p>
            <a:pPr>
              <a:lnSpc>
                <a:spcPct val="90000"/>
              </a:lnSpc>
            </a:pP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University of Aarhus, Denmark</a:t>
            </a:r>
          </a:p>
          <a:p>
            <a:pPr lvl="1">
              <a:lnSpc>
                <a:spcPct val="90000"/>
              </a:lnSpc>
            </a:pPr>
            <a:r>
              <a:rPr lang="en-US" sz="1050" dirty="0" err="1" smtClean="0">
                <a:solidFill>
                  <a:srgbClr val="000000"/>
                </a:solidFill>
                <a:cs typeface="Arial" charset="0"/>
              </a:rPr>
              <a:t>Mads</a:t>
            </a: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050" dirty="0" err="1" smtClean="0">
                <a:solidFill>
                  <a:srgbClr val="000000"/>
                </a:solidFill>
                <a:cs typeface="Arial" charset="0"/>
              </a:rPr>
              <a:t>Forchhammer</a:t>
            </a:r>
            <a:endParaRPr lang="en-US" sz="1050" dirty="0" smtClean="0">
              <a:solidFill>
                <a:srgbClr val="000000"/>
              </a:solidFill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sz="1050" dirty="0" smtClean="0">
                <a:solidFill>
                  <a:srgbClr val="000000"/>
                </a:solidFill>
                <a:cs typeface="Arial" charset="0"/>
              </a:rPr>
              <a:t>Toke </a:t>
            </a:r>
            <a:r>
              <a:rPr lang="en-US" sz="1050" dirty="0" err="1" smtClean="0">
                <a:solidFill>
                  <a:srgbClr val="000000"/>
                </a:solidFill>
                <a:cs typeface="Arial" charset="0"/>
              </a:rPr>
              <a:t>Høye</a:t>
            </a:r>
            <a:endParaRPr lang="en-US" sz="1050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5608" y="-27443"/>
            <a:ext cx="9239114" cy="6902376"/>
            <a:chOff x="-22158" y="-25078"/>
            <a:chExt cx="9239114" cy="690237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6973" y="5170499"/>
              <a:ext cx="2273928" cy="170544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254" y="5091022"/>
              <a:ext cx="2381702" cy="178627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09" y="1528554"/>
              <a:ext cx="9144000" cy="198458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7635" y="3328917"/>
              <a:ext cx="2371995" cy="177899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2473" y="3482946"/>
              <a:ext cx="2277166" cy="170787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224" y="3166573"/>
              <a:ext cx="2588455" cy="194134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5554" y="3482946"/>
              <a:ext cx="2277167" cy="1707875"/>
            </a:xfrm>
            <a:prstGeom prst="rect">
              <a:avLst/>
            </a:prstGeom>
          </p:spPr>
        </p:pic>
        <p:pic>
          <p:nvPicPr>
            <p:cNvPr id="14" name="Picture 13" descr="excl1_2002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2158" y="5091021"/>
              <a:ext cx="2676905" cy="1775768"/>
            </a:xfrm>
            <a:prstGeom prst="rect">
              <a:avLst/>
            </a:prstGeom>
          </p:spPr>
        </p:pic>
        <p:pic>
          <p:nvPicPr>
            <p:cNvPr id="15" name="Picture 14" descr="July Aug 2009 163.JPG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7635" y="5058309"/>
              <a:ext cx="2712720" cy="1808479"/>
            </a:xfrm>
            <a:prstGeom prst="rect">
              <a:avLst/>
            </a:prstGeom>
          </p:spPr>
        </p:pic>
        <p:pic>
          <p:nvPicPr>
            <p:cNvPr id="16" name="Picture 15" descr="20110406-sean-cahoon-enri-research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2157" y="-16504"/>
              <a:ext cx="2815762" cy="1576832"/>
            </a:xfrm>
            <a:prstGeom prst="rect">
              <a:avLst/>
            </a:prstGeom>
          </p:spPr>
        </p:pic>
        <p:pic>
          <p:nvPicPr>
            <p:cNvPr id="17" name="Picture 16" descr="July Aug 2009 238.JPG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2567" y="8789"/>
              <a:ext cx="2557934" cy="1705289"/>
            </a:xfrm>
            <a:prstGeom prst="rect">
              <a:avLst/>
            </a:prstGeom>
          </p:spPr>
        </p:pic>
        <p:pic>
          <p:nvPicPr>
            <p:cNvPr id="18" name="Picture 17" descr="2007 Denmark and Greenland 030.jpg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0035" y="-8503"/>
              <a:ext cx="2368022" cy="1578681"/>
            </a:xfrm>
            <a:prstGeom prst="rect">
              <a:avLst/>
            </a:prstGeom>
          </p:spPr>
        </p:pic>
        <p:pic>
          <p:nvPicPr>
            <p:cNvPr id="19" name="Picture 18" descr="July Aug 2009 029.JPG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4519" y="-25078"/>
              <a:ext cx="2406990" cy="160466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" name="Picture 1" descr="IMG_7106.jpg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4980" y="133037"/>
              <a:ext cx="617168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Thank you for being part of APPLES!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213372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r>
              <a:rPr lang="en-US" sz="2800" dirty="0">
                <a:ea typeface="MS PGothic" charset="0"/>
              </a:rPr>
              <a:t>The </a:t>
            </a:r>
            <a:r>
              <a:rPr lang="en-US" sz="2800" dirty="0" smtClean="0">
                <a:ea typeface="MS PGothic" charset="0"/>
              </a:rPr>
              <a:t>rate of warming is increasing</a:t>
            </a:r>
            <a:endParaRPr lang="en-US" sz="2800" dirty="0">
              <a:ea typeface="MS PGothic" charset="0"/>
            </a:endParaRPr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4213" y="1268413"/>
            <a:ext cx="7972425" cy="5040312"/>
          </a:xfrm>
          <a:noFill/>
        </p:spPr>
      </p:pic>
      <p:sp>
        <p:nvSpPr>
          <p:cNvPr id="61443" name="Text Box 9"/>
          <p:cNvSpPr txBox="1">
            <a:spLocks noChangeArrowheads="1"/>
          </p:cNvSpPr>
          <p:nvPr/>
        </p:nvSpPr>
        <p:spPr bwMode="auto">
          <a:xfrm>
            <a:off x="7904208" y="6351974"/>
            <a:ext cx="8457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dirty="0" smtClean="0">
                <a:latin typeface="+mj-lt"/>
              </a:rPr>
              <a:t>(IPCC AR4)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9381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57200" y="8413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Calibri" charset="0"/>
              </a:rPr>
              <a:t>Arctic warming:  twice the global average</a:t>
            </a:r>
            <a:endParaRPr lang="en-US" sz="2800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53" y="1064120"/>
            <a:ext cx="7767053" cy="435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90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</a:t>
            </a:r>
            <a:r>
              <a:rPr lang="en-US" sz="2800" dirty="0" smtClean="0"/>
              <a:t>arming increases with latitude, and this relationship has intensified recently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485900"/>
            <a:ext cx="7620000" cy="4572000"/>
          </a:xfrm>
          <a:prstGeom prst="rect">
            <a:avLst/>
          </a:prstGeom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046663" y="6550223"/>
            <a:ext cx="35203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000000"/>
                </a:solidFill>
                <a:latin typeface="Calibri" charset="0"/>
              </a:rPr>
              <a:t>Post, in review. </a:t>
            </a:r>
            <a:r>
              <a:rPr lang="en-US" sz="1400" i="1" dirty="0" smtClean="0">
                <a:solidFill>
                  <a:srgbClr val="000000"/>
                </a:solidFill>
                <a:latin typeface="Calibri" charset="0"/>
              </a:rPr>
              <a:t>Phenology</a:t>
            </a:r>
            <a:r>
              <a:rPr lang="en-US" sz="1400" dirty="0" smtClean="0">
                <a:solidFill>
                  <a:srgbClr val="000000"/>
                </a:solidFill>
                <a:latin typeface="Calibri" charset="0"/>
              </a:rPr>
              <a:t>, Princeton U Press</a:t>
            </a:r>
            <a:r>
              <a:rPr lang="en-US" sz="1400" i="1" dirty="0">
                <a:solidFill>
                  <a:srgbClr val="000000"/>
                </a:solidFill>
                <a:latin typeface="Calibri" charset="0"/>
              </a:rPr>
              <a:t>.</a:t>
            </a:r>
            <a:endParaRPr lang="en-US" sz="1400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283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charset="0"/>
              </a:rPr>
              <a:t>The Arctic as a study 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</a:rPr>
              <a:t>system for climate change</a:t>
            </a:r>
            <a:endParaRPr lang="en-US" sz="24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2291" name="Rectangle 3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 charset="0"/>
              </a:rPr>
              <a:t>Changing </a:t>
            </a:r>
            <a:r>
              <a:rPr lang="en-US" sz="2400" dirty="0">
                <a:solidFill>
                  <a:srgbClr val="000000"/>
                </a:solidFill>
                <a:latin typeface="Calibri" charset="0"/>
              </a:rPr>
              <a:t>rapidly</a:t>
            </a:r>
          </a:p>
          <a:p>
            <a:endParaRPr lang="en-US" sz="2400" dirty="0">
              <a:solidFill>
                <a:srgbClr val="000000"/>
              </a:solidFill>
              <a:latin typeface="Calibri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Calibri" charset="0"/>
              </a:rPr>
              <a:t>Very 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</a:rPr>
              <a:t>few species 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Calibri" charset="0"/>
              </a:rPr>
              <a:t>It’s a simple system</a:t>
            </a:r>
            <a:endParaRPr lang="en-US" sz="1600" dirty="0">
              <a:solidFill>
                <a:srgbClr val="000000"/>
              </a:solidFill>
              <a:latin typeface="Calibri" charset="0"/>
            </a:endParaRPr>
          </a:p>
          <a:p>
            <a:endParaRPr lang="en-US" sz="2400" dirty="0">
              <a:solidFill>
                <a:srgbClr val="000000"/>
              </a:solidFill>
              <a:latin typeface="Calibri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Calibri" charset="0"/>
              </a:rPr>
              <a:t>Clear species interactions</a:t>
            </a:r>
          </a:p>
          <a:p>
            <a:endParaRPr lang="en-US" sz="2400" dirty="0">
              <a:solidFill>
                <a:srgbClr val="000000"/>
              </a:solidFill>
              <a:latin typeface="Calibri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Calibri" charset="0"/>
              </a:rPr>
              <a:t>Clear 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</a:rPr>
              <a:t>climatic signals</a:t>
            </a:r>
          </a:p>
          <a:p>
            <a:endParaRPr lang="en-US" sz="2400" dirty="0">
              <a:solidFill>
                <a:srgbClr val="000000"/>
              </a:solidFill>
              <a:latin typeface="Calibri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Calibri" charset="0"/>
              </a:rPr>
              <a:t>“Canary in the coal mine.”</a:t>
            </a:r>
          </a:p>
          <a:p>
            <a:endParaRPr lang="en-US" sz="2400" dirty="0" smtClean="0">
              <a:solidFill>
                <a:srgbClr val="000000"/>
              </a:solidFill>
              <a:latin typeface="Calibri" charset="0"/>
            </a:endParaRPr>
          </a:p>
        </p:txBody>
      </p:sp>
      <p:grpSp>
        <p:nvGrpSpPr>
          <p:cNvPr id="12292" name="Group 6"/>
          <p:cNvGrpSpPr>
            <a:grpSpLocks/>
          </p:cNvGrpSpPr>
          <p:nvPr/>
        </p:nvGrpSpPr>
        <p:grpSpPr bwMode="auto">
          <a:xfrm>
            <a:off x="4648200" y="1495425"/>
            <a:ext cx="4279900" cy="4325938"/>
            <a:chOff x="4648200" y="1495404"/>
            <a:chExt cx="4279985" cy="4325959"/>
          </a:xfrm>
        </p:grpSpPr>
        <p:pic>
          <p:nvPicPr>
            <p:cNvPr id="1229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1905000"/>
              <a:ext cx="4038600" cy="3916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TextBox 4"/>
            <p:cNvSpPr txBox="1">
              <a:spLocks noChangeArrowheads="1"/>
            </p:cNvSpPr>
            <p:nvPr/>
          </p:nvSpPr>
          <p:spPr bwMode="auto">
            <a:xfrm>
              <a:off x="5999178" y="1495404"/>
              <a:ext cx="29290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Kangerlussuaq, Greenland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827881" y="2600309"/>
              <a:ext cx="92077" cy="8572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0697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8242</TotalTime>
  <Words>921</Words>
  <Application>Microsoft Macintosh PowerPoint</Application>
  <PresentationFormat>On-screen Show (4:3)</PresentationFormat>
  <Paragraphs>201</Paragraphs>
  <Slides>51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APPLES background: Arctic plant phenology and climate change</vt:lpstr>
      <vt:lpstr>Phenology – the study of the timing of events</vt:lpstr>
      <vt:lpstr>Phenology – the study of the timing of events</vt:lpstr>
      <vt:lpstr>Phenology – not to be confused with phrenology</vt:lpstr>
      <vt:lpstr>Recent warming</vt:lpstr>
      <vt:lpstr>The rate of warming is increasing</vt:lpstr>
      <vt:lpstr>Arctic warming:  twice the global average</vt:lpstr>
      <vt:lpstr>Warming increases with latitude, and this relationship has intensified recently</vt:lpstr>
      <vt:lpstr>The Arctic as a study system for climate change</vt:lpstr>
      <vt:lpstr>PowerPoint Presentation</vt:lpstr>
      <vt:lpstr>Defining feature of the Arctic:  extreme seasonality</vt:lpstr>
      <vt:lpstr>This defining feature of the Arctic is changing</vt:lpstr>
      <vt:lpstr>What do we do and how do we do it? A many-branched road of scientific inquiry</vt:lpstr>
      <vt:lpstr>Where do we do what we do? The Kangerlussuaq study site 1993 - present</vt:lpstr>
      <vt:lpstr>How do we get there and what is it like to be there?</vt:lpstr>
      <vt:lpstr>What do we do while we’re there?</vt:lpstr>
      <vt:lpstr>The Kangerlussuaq Study Site Not just research - education and outreach too.</vt:lpstr>
      <vt:lpstr>The Kangerlussuaq Study Site</vt:lpstr>
      <vt:lpstr>The Kangerlussuaq Study Site</vt:lpstr>
      <vt:lpstr>The Kangerlussuaq Study Site</vt:lpstr>
      <vt:lpstr>The Kangerlussuaq Study Site</vt:lpstr>
      <vt:lpstr>The Kangerlussuaq Study Site</vt:lpstr>
      <vt:lpstr>The Kangerlussuaq Study Site</vt:lpstr>
      <vt:lpstr>The Kangerlussuaq Study Site</vt:lpstr>
      <vt:lpstr>The Kangerlussuaq Study Site</vt:lpstr>
      <vt:lpstr>The Kangerlussuaq Study Site</vt:lpstr>
      <vt:lpstr>The Kangerlussuaq Study Site</vt:lpstr>
      <vt:lpstr>The Kangerlussuaq Study Site</vt:lpstr>
      <vt:lpstr>The Kangerlussuaq Study Site</vt:lpstr>
      <vt:lpstr>PowerPoint Presentation</vt:lpstr>
      <vt:lpstr>PowerPoint Presentation</vt:lpstr>
      <vt:lpstr>Why caribou?</vt:lpstr>
      <vt:lpstr>Why caribou?</vt:lpstr>
      <vt:lpstr>Why caribou?</vt:lpstr>
      <vt:lpstr>Why caribou?</vt:lpstr>
      <vt:lpstr>How has the Kangerlussuaq study site changed? Mean annual- and growing season temperatures:         </vt:lpstr>
      <vt:lpstr>How has the Kangerlussuaq study site changed? Mean annual- and growing season precip:       </vt:lpstr>
      <vt:lpstr>Phenology:  how has the plant growing season changed at Kangerlussuaq? </vt:lpstr>
      <vt:lpstr>Caribou calving monitored daily and concurrently with plant phenology</vt:lpstr>
      <vt:lpstr>In contrast to plant phenology, caribou calving has not advanced significantly</vt:lpstr>
      <vt:lpstr>The result: trophic mismatch</vt:lpstr>
      <vt:lpstr>Earlier plant growth = increasing mismatch</vt:lpstr>
      <vt:lpstr>Increasing mismatch = lower calf production </vt:lpstr>
      <vt:lpstr>Increasing mismatch = greater early calf mortality</vt:lpstr>
      <vt:lpstr>Human observation is valuable, but not feasible over large areas: Time-lapse phenology camera network 50 cameras, 40km2</vt:lpstr>
      <vt:lpstr>Time-lapse camera network 50 cameras, 40km2</vt:lpstr>
      <vt:lpstr>Species-specific phenological dynamics can be extracted from camera imagery across the landscape</vt:lpstr>
      <vt:lpstr>But it’s not all work: we also enjoy this beautiful and fragile system</vt:lpstr>
      <vt:lpstr>But it’s not all work: we also enjoy this beautiful and fragile system</vt:lpstr>
      <vt:lpstr>But it’s not all work: we also enjoy this beautiful and fragile system</vt:lpstr>
      <vt:lpstr>Acknowledgments</vt:lpstr>
    </vt:vector>
  </TitlesOfParts>
  <Company>Penn State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Distribution-wide population dynamics:  autoregressive time series analysis</dc:title>
  <dc:creator>Eric Post</dc:creator>
  <cp:lastModifiedBy>MISTY BOURDESS WILT</cp:lastModifiedBy>
  <cp:revision>133</cp:revision>
  <cp:lastPrinted>2015-04-19T23:31:37Z</cp:lastPrinted>
  <dcterms:created xsi:type="dcterms:W3CDTF">2015-04-07T18:35:19Z</dcterms:created>
  <dcterms:modified xsi:type="dcterms:W3CDTF">2016-10-10T20:13:36Z</dcterms:modified>
</cp:coreProperties>
</file>