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68" r:id="rId3"/>
    <p:sldId id="269" r:id="rId4"/>
    <p:sldId id="270" r:id="rId5"/>
    <p:sldId id="271" r:id="rId6"/>
    <p:sldId id="272" r:id="rId7"/>
    <p:sldId id="273" r:id="rId8"/>
    <p:sldId id="274" r:id="rId9"/>
    <p:sldId id="275" r:id="rId10"/>
    <p:sldId id="281" r:id="rId11"/>
    <p:sldId id="276" r:id="rId12"/>
    <p:sldId id="277" r:id="rId13"/>
    <p:sldId id="282" r:id="rId14"/>
    <p:sldId id="283" r:id="rId15"/>
    <p:sldId id="284" r:id="rId16"/>
    <p:sldId id="285" r:id="rId17"/>
    <p:sldId id="295" r:id="rId18"/>
    <p:sldId id="267" r:id="rId19"/>
    <p:sldId id="289" r:id="rId20"/>
    <p:sldId id="290" r:id="rId21"/>
    <p:sldId id="291" r:id="rId22"/>
    <p:sldId id="266" r:id="rId23"/>
    <p:sldId id="259" r:id="rId24"/>
    <p:sldId id="264" r:id="rId25"/>
    <p:sldId id="299" r:id="rId26"/>
    <p:sldId id="302" r:id="rId27"/>
    <p:sldId id="301" r:id="rId28"/>
    <p:sldId id="303" r:id="rId29"/>
    <p:sldId id="296" r:id="rId30"/>
    <p:sldId id="29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14" autoAdjust="0"/>
    <p:restoredTop sz="95179"/>
  </p:normalViewPr>
  <p:slideViewPr>
    <p:cSldViewPr snapToGrid="0">
      <p:cViewPr varScale="1">
        <p:scale>
          <a:sx n="67" d="100"/>
          <a:sy n="67" d="100"/>
        </p:scale>
        <p:origin x="7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E0DAE-1557-4D1A-B32C-43B0E2AAEDAC}" type="datetimeFigureOut">
              <a:rPr lang="en-US" smtClean="0"/>
              <a:t>7/25/2016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CFFDD-7D48-44C0-8844-01394A36F40E}" type="slidenum">
              <a:rPr lang="en-US" smtClean="0"/>
              <a:t>‹#›</a:t>
            </a:fld>
            <a:endParaRPr lang="en-US"/>
          </a:p>
        </p:txBody>
      </p:sp>
    </p:spTree>
    <p:extLst>
      <p:ext uri="{BB962C8B-B14F-4D97-AF65-F5344CB8AC3E}">
        <p14:creationId xmlns:p14="http://schemas.microsoft.com/office/powerpoint/2010/main" val="101707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CFFDD-7D48-44C0-8844-01394A36F40E}" type="slidenum">
              <a:rPr lang="en-US" smtClean="0"/>
              <a:t>2</a:t>
            </a:fld>
            <a:endParaRPr lang="en-US"/>
          </a:p>
        </p:txBody>
      </p:sp>
    </p:spTree>
    <p:extLst>
      <p:ext uri="{BB962C8B-B14F-4D97-AF65-F5344CB8AC3E}">
        <p14:creationId xmlns:p14="http://schemas.microsoft.com/office/powerpoint/2010/main" val="524133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CFFDD-7D48-44C0-8844-01394A36F40E}" type="slidenum">
              <a:rPr lang="en-US" smtClean="0"/>
              <a:t>24</a:t>
            </a:fld>
            <a:endParaRPr lang="en-US"/>
          </a:p>
        </p:txBody>
      </p:sp>
    </p:spTree>
    <p:extLst>
      <p:ext uri="{BB962C8B-B14F-4D97-AF65-F5344CB8AC3E}">
        <p14:creationId xmlns:p14="http://schemas.microsoft.com/office/powerpoint/2010/main" val="89442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Rice</a:t>
            </a:r>
          </a:p>
          <a:p>
            <a:r>
              <a:rPr lang="en-US" dirty="0" smtClean="0"/>
              <a:t>West </a:t>
            </a:r>
            <a:r>
              <a:rPr lang="en-US" dirty="0" err="1" smtClean="0"/>
              <a:t>nile</a:t>
            </a:r>
            <a:r>
              <a:rPr lang="en-US" dirty="0" smtClean="0"/>
              <a:t> virus</a:t>
            </a:r>
          </a:p>
          <a:p>
            <a:r>
              <a:rPr lang="en-US" dirty="0" smtClean="0"/>
              <a:t>Black Guillemot</a:t>
            </a:r>
          </a:p>
          <a:p>
            <a:r>
              <a:rPr lang="en-US" dirty="0" smtClean="0"/>
              <a:t>Right whales</a:t>
            </a:r>
          </a:p>
          <a:p>
            <a:r>
              <a:rPr lang="en-US" dirty="0" err="1" smtClean="0"/>
              <a:t>Irukandji</a:t>
            </a:r>
            <a:r>
              <a:rPr lang="en-US" dirty="0" smtClean="0"/>
              <a:t> Jellyfish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86CFFDD-7D48-44C0-8844-01394A36F40E}" type="slidenum">
              <a:rPr lang="en-US" smtClean="0"/>
              <a:t>25</a:t>
            </a:fld>
            <a:endParaRPr lang="en-US"/>
          </a:p>
        </p:txBody>
      </p:sp>
    </p:spTree>
    <p:extLst>
      <p:ext uri="{BB962C8B-B14F-4D97-AF65-F5344CB8AC3E}">
        <p14:creationId xmlns:p14="http://schemas.microsoft.com/office/powerpoint/2010/main" val="200407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Jellyfish</a:t>
            </a:r>
            <a:r>
              <a:rPr lang="en-US" baseline="0" dirty="0" smtClean="0"/>
              <a:t> off east coast </a:t>
            </a:r>
            <a:r>
              <a:rPr lang="en-US" baseline="0" dirty="0" err="1" smtClean="0"/>
              <a:t>Austrailia</a:t>
            </a:r>
            <a:endParaRPr lang="en-US" baseline="0" dirty="0" smtClean="0"/>
          </a:p>
        </p:txBody>
      </p:sp>
      <p:sp>
        <p:nvSpPr>
          <p:cNvPr id="4" name="Slide Number Placeholder 3"/>
          <p:cNvSpPr>
            <a:spLocks noGrp="1"/>
          </p:cNvSpPr>
          <p:nvPr>
            <p:ph type="sldNum" sz="quarter" idx="10"/>
          </p:nvPr>
        </p:nvSpPr>
        <p:spPr/>
        <p:txBody>
          <a:bodyPr/>
          <a:lstStyle/>
          <a:p>
            <a:fld id="{286CFFDD-7D48-44C0-8844-01394A36F40E}" type="slidenum">
              <a:rPr lang="en-US" smtClean="0"/>
              <a:t>26</a:t>
            </a:fld>
            <a:endParaRPr lang="en-US"/>
          </a:p>
        </p:txBody>
      </p:sp>
    </p:spTree>
    <p:extLst>
      <p:ext uri="{BB962C8B-B14F-4D97-AF65-F5344CB8AC3E}">
        <p14:creationId xmlns:p14="http://schemas.microsoft.com/office/powerpoint/2010/main" val="30897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Adelie</a:t>
            </a:r>
            <a:r>
              <a:rPr lang="en-US" dirty="0" smtClean="0"/>
              <a:t> Penguins</a:t>
            </a:r>
            <a:endParaRPr lang="en-US" dirty="0"/>
          </a:p>
        </p:txBody>
      </p:sp>
      <p:sp>
        <p:nvSpPr>
          <p:cNvPr id="4" name="Slide Number Placeholder 3"/>
          <p:cNvSpPr>
            <a:spLocks noGrp="1"/>
          </p:cNvSpPr>
          <p:nvPr>
            <p:ph type="sldNum" sz="quarter" idx="10"/>
          </p:nvPr>
        </p:nvSpPr>
        <p:spPr/>
        <p:txBody>
          <a:bodyPr/>
          <a:lstStyle/>
          <a:p>
            <a:fld id="{286CFFDD-7D48-44C0-8844-01394A36F40E}" type="slidenum">
              <a:rPr lang="en-US" smtClean="0"/>
              <a:t>27</a:t>
            </a:fld>
            <a:endParaRPr lang="en-US"/>
          </a:p>
        </p:txBody>
      </p:sp>
    </p:spTree>
    <p:extLst>
      <p:ext uri="{BB962C8B-B14F-4D97-AF65-F5344CB8AC3E}">
        <p14:creationId xmlns:p14="http://schemas.microsoft.com/office/powerpoint/2010/main" val="305425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Discussion question: </a:t>
            </a:r>
            <a:r>
              <a:rPr lang="en-US" dirty="0" smtClean="0"/>
              <a:t>how do populations increase?  Provide an example</a:t>
            </a:r>
            <a:r>
              <a:rPr lang="en-US" baseline="0" dirty="0" smtClean="0"/>
              <a:t> from species just discussed.</a:t>
            </a:r>
          </a:p>
          <a:p>
            <a:r>
              <a:rPr lang="en-US" b="1" baseline="0" dirty="0" smtClean="0"/>
              <a:t>Students:</a:t>
            </a:r>
            <a:r>
              <a:rPr lang="en-US" baseline="0" dirty="0" smtClean="0"/>
              <a:t> Births and immigration, ex. Salt cedar, rays (births greater than deaths), bison (recent increase due to raising them)</a:t>
            </a:r>
          </a:p>
          <a:p>
            <a:r>
              <a:rPr lang="en-US" b="1" baseline="0" dirty="0" smtClean="0"/>
              <a:t>Discussion question: </a:t>
            </a:r>
            <a:r>
              <a:rPr lang="en-US" baseline="0" dirty="0" smtClean="0"/>
              <a:t>how do populations decrease?  Provide an example from species just discussed.</a:t>
            </a:r>
            <a:endParaRPr lang="en-US" dirty="0" smtClean="0"/>
          </a:p>
          <a:p>
            <a:r>
              <a:rPr lang="en-US" b="1" dirty="0" smtClean="0"/>
              <a:t>Students: </a:t>
            </a:r>
            <a:r>
              <a:rPr lang="en-US" dirty="0" smtClean="0"/>
              <a:t>Deaths and emigration, ex. polar bear, passenger pigeon,</a:t>
            </a:r>
            <a:r>
              <a:rPr lang="en-US" baseline="0" dirty="0" smtClean="0"/>
              <a:t> bison (historical deaths), shark, shellfish</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Image: </a:t>
            </a:r>
            <a:r>
              <a:rPr lang="en-US" baseline="0" dirty="0" smtClean="0"/>
              <a:t>from Neff: ‘how populations grow’</a:t>
            </a:r>
            <a:endParaRPr lang="en-US" dirty="0" smtClean="0"/>
          </a:p>
          <a:p>
            <a:endParaRPr lang="en-US" dirty="0" smtClean="0"/>
          </a:p>
          <a:p>
            <a:r>
              <a:rPr lang="en-US" dirty="0" smtClean="0"/>
              <a:t>Summary:</a:t>
            </a:r>
          </a:p>
          <a:p>
            <a:r>
              <a:rPr lang="en-US" baseline="0" dirty="0" smtClean="0"/>
              <a:t>Bison – increase in deaths due to hunting by people; decrease in deaths and increase in births due to domestication</a:t>
            </a:r>
          </a:p>
          <a:p>
            <a:r>
              <a:rPr lang="en-US" baseline="0" dirty="0" smtClean="0"/>
              <a:t>Polar Bear – increase in deaths due to starvation, risking life to get food; there may also be a decline in births</a:t>
            </a:r>
          </a:p>
          <a:p>
            <a:r>
              <a:rPr lang="en-US" baseline="0" dirty="0" smtClean="0"/>
              <a:t>Passenger pigeon – increase in deaths due to hunting be people </a:t>
            </a:r>
          </a:p>
          <a:p>
            <a:r>
              <a:rPr lang="en-US" baseline="0" dirty="0" smtClean="0"/>
              <a:t>Tamarisk – immigration (due to people); increase in births</a:t>
            </a:r>
          </a:p>
          <a:p>
            <a:r>
              <a:rPr lang="en-US" baseline="0" dirty="0" smtClean="0"/>
              <a:t>Rays – decrease in deaths</a:t>
            </a:r>
          </a:p>
          <a:p>
            <a:endParaRPr lang="en-US" baseline="0"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1DD04F6-77CB-4CC6-A26E-0B6EDB00EB7E}" type="slidenum">
              <a:rPr lang="en-US" smtClean="0"/>
              <a:pPr>
                <a:defRPr/>
              </a:pPr>
              <a:t>5</a:t>
            </a:fld>
            <a:endParaRPr lang="en-US"/>
          </a:p>
        </p:txBody>
      </p:sp>
    </p:spTree>
    <p:extLst>
      <p:ext uri="{BB962C8B-B14F-4D97-AF65-F5344CB8AC3E}">
        <p14:creationId xmlns:p14="http://schemas.microsoft.com/office/powerpoint/2010/main" val="18479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link and review online images.</a:t>
            </a:r>
            <a:endParaRPr lang="en-US" dirty="0"/>
          </a:p>
        </p:txBody>
      </p:sp>
      <p:sp>
        <p:nvSpPr>
          <p:cNvPr id="4" name="Slide Number Placeholder 3"/>
          <p:cNvSpPr>
            <a:spLocks noGrp="1"/>
          </p:cNvSpPr>
          <p:nvPr>
            <p:ph type="sldNum" sz="quarter" idx="10"/>
          </p:nvPr>
        </p:nvSpPr>
        <p:spPr/>
        <p:txBody>
          <a:bodyPr/>
          <a:lstStyle/>
          <a:p>
            <a:fld id="{C8C31C51-A8BF-44ED-882A-EE7E4CF795D9}" type="slidenum">
              <a:rPr lang="en-US" smtClean="0"/>
              <a:pPr/>
              <a:t>9</a:t>
            </a:fld>
            <a:endParaRPr lang="en-US"/>
          </a:p>
        </p:txBody>
      </p:sp>
    </p:spTree>
    <p:extLst>
      <p:ext uri="{BB962C8B-B14F-4D97-AF65-F5344CB8AC3E}">
        <p14:creationId xmlns:p14="http://schemas.microsoft.com/office/powerpoint/2010/main" val="30081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31C51-A8BF-44ED-882A-EE7E4CF795D9}" type="slidenum">
              <a:rPr lang="en-US" smtClean="0"/>
              <a:pPr/>
              <a:t>11</a:t>
            </a:fld>
            <a:endParaRPr lang="en-US"/>
          </a:p>
        </p:txBody>
      </p:sp>
    </p:spTree>
    <p:extLst>
      <p:ext uri="{BB962C8B-B14F-4D97-AF65-F5344CB8AC3E}">
        <p14:creationId xmlns:p14="http://schemas.microsoft.com/office/powerpoint/2010/main" val="1246101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Seasonal camouflage</a:t>
            </a:r>
            <a:r>
              <a:rPr lang="en-US" baseline="0" dirty="0" smtClean="0"/>
              <a:t> – change coat color brown to white to brown annual cycle</a:t>
            </a:r>
          </a:p>
          <a:p>
            <a:pPr marL="171450" indent="-171450">
              <a:buFont typeface="Arial" panose="020B0604020202020204" pitchFamily="34" charset="0"/>
              <a:buChar char="•"/>
            </a:pPr>
            <a:r>
              <a:rPr lang="en-US" baseline="0" dirty="0" smtClean="0"/>
              <a:t>All start changing about the same time, but the rate of change and the body location at which changes first occur varies among individuals (unique, likely under genetic control)</a:t>
            </a:r>
          </a:p>
          <a:p>
            <a:pPr marL="171450" indent="-171450">
              <a:buFont typeface="Arial" panose="020B0604020202020204" pitchFamily="34" charset="0"/>
              <a:buChar char="•"/>
            </a:pPr>
            <a:r>
              <a:rPr lang="en-US" baseline="0" dirty="0" smtClean="0"/>
              <a:t>Photoperiod is the cue for when color change initiates</a:t>
            </a:r>
          </a:p>
          <a:p>
            <a:pPr marL="171450" indent="-171450">
              <a:buFont typeface="Arial" panose="020B0604020202020204" pitchFamily="34" charset="0"/>
              <a:buChar char="•"/>
            </a:pPr>
            <a:r>
              <a:rPr lang="en-US" baseline="0" dirty="0" smtClean="0"/>
              <a:t>Eaten by coyotes, wolves, bobcats, martens, lynx</a:t>
            </a:r>
          </a:p>
          <a:p>
            <a:pPr marL="171450" indent="-171450">
              <a:buFont typeface="Arial" panose="020B0604020202020204" pitchFamily="34" charset="0"/>
              <a:buChar char="•"/>
            </a:pPr>
            <a:r>
              <a:rPr lang="en-US" baseline="0" dirty="0" smtClean="0"/>
              <a:t>Average life span is just a year (no hares in the study were observed longer than one cycle).</a:t>
            </a:r>
          </a:p>
          <a:p>
            <a:pPr marL="171450" indent="-171450">
              <a:buFont typeface="Arial" panose="020B0604020202020204" pitchFamily="34" charset="0"/>
              <a:buChar char="•"/>
            </a:pPr>
            <a:r>
              <a:rPr lang="en-US" baseline="0" dirty="0" smtClean="0"/>
              <a:t>High reproductive rate</a:t>
            </a:r>
          </a:p>
          <a:p>
            <a:pPr marL="171450" indent="-171450">
              <a:buFont typeface="Arial" panose="020B0604020202020204" pitchFamily="34" charset="0"/>
              <a:buChar char="•"/>
            </a:pPr>
            <a:r>
              <a:rPr lang="en-US" baseline="0" dirty="0" smtClean="0"/>
              <a:t>More die in fall and spring than winter and summer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8C31C51-A8BF-44ED-882A-EE7E4CF795D9}" type="slidenum">
              <a:rPr lang="en-US" smtClean="0"/>
              <a:pPr/>
              <a:t>12</a:t>
            </a:fld>
            <a:endParaRPr lang="en-US"/>
          </a:p>
        </p:txBody>
      </p:sp>
    </p:spTree>
    <p:extLst>
      <p:ext uri="{BB962C8B-B14F-4D97-AF65-F5344CB8AC3E}">
        <p14:creationId xmlns:p14="http://schemas.microsoft.com/office/powerpoint/2010/main" val="33555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2012 was an unusual year in the Colorado alpine.  </a:t>
            </a:r>
            <a:r>
              <a:rPr lang="en-US" sz="1200" kern="1200" dirty="0" smtClean="0">
                <a:solidFill>
                  <a:schemeClr val="tx1"/>
                </a:solidFill>
                <a:latin typeface="+mn-lt"/>
                <a:ea typeface="+mn-ea"/>
                <a:cs typeface="+mn-cs"/>
              </a:rPr>
              <a:t>Today, I’d like to share with you the results of research I did in collaboration with my colleague, Julie </a:t>
            </a:r>
            <a:r>
              <a:rPr lang="en-US" sz="1200" kern="1200" dirty="0" err="1" smtClean="0">
                <a:solidFill>
                  <a:schemeClr val="tx1"/>
                </a:solidFill>
                <a:latin typeface="+mn-lt"/>
                <a:ea typeface="+mn-ea"/>
                <a:cs typeface="+mn-cs"/>
              </a:rPr>
              <a:t>Korb</a:t>
            </a:r>
            <a:r>
              <a:rPr lang="en-US" sz="1200" kern="1200" dirty="0" smtClean="0">
                <a:solidFill>
                  <a:schemeClr val="tx1"/>
                </a:solidFill>
                <a:latin typeface="+mn-lt"/>
                <a:ea typeface="+mn-ea"/>
                <a:cs typeface="+mn-cs"/>
              </a:rPr>
              <a:t>, and our students at Fort Lewis College, including current students and recent graduates.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setting for our research is an alpine meadow on a </a:t>
            </a:r>
            <a:r>
              <a:rPr lang="en-US" sz="1200" kern="1200" dirty="0" err="1" smtClean="0">
                <a:solidFill>
                  <a:schemeClr val="tx1"/>
                </a:solidFill>
                <a:latin typeface="+mn-lt"/>
                <a:ea typeface="+mn-ea"/>
                <a:cs typeface="+mn-cs"/>
              </a:rPr>
              <a:t>hillslope</a:t>
            </a:r>
            <a:r>
              <a:rPr lang="en-US" sz="1200" kern="1200" dirty="0" smtClean="0">
                <a:solidFill>
                  <a:schemeClr val="tx1"/>
                </a:solidFill>
                <a:latin typeface="+mn-lt"/>
                <a:ea typeface="+mn-ea"/>
                <a:cs typeface="+mn-cs"/>
              </a:rPr>
              <a:t> at ~12,000 feet elevation in the San Juan Mountains, SW Colorado.  Alpine species in the meadow include many alpine specialist species, such as sky pilot and alpine clover.  </a:t>
            </a:r>
            <a:r>
              <a:rPr lang="en-US" sz="1200" b="1" i="1" kern="1200" dirty="0" smtClean="0">
                <a:solidFill>
                  <a:schemeClr val="tx1"/>
                </a:solidFill>
                <a:latin typeface="+mn-lt"/>
                <a:ea typeface="+mn-ea"/>
                <a:cs typeface="+mn-cs"/>
              </a:rPr>
              <a:t>These are species only found in the alpine tundra.</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3A95EB-CD03-4DC7-9546-CEB4CB1B423D}" type="slidenum">
              <a:rPr lang="en-US" smtClean="0"/>
              <a:pPr/>
              <a:t>13</a:t>
            </a:fld>
            <a:endParaRPr lang="en-US"/>
          </a:p>
        </p:txBody>
      </p:sp>
    </p:spTree>
    <p:extLst>
      <p:ext uri="{BB962C8B-B14F-4D97-AF65-F5344CB8AC3E}">
        <p14:creationId xmlns:p14="http://schemas.microsoft.com/office/powerpoint/2010/main" val="87547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2012, snow melted early at our study site, over a month earlier than normal.  This photo shows what our study site looked like in mid-June 2011, a fairly typical year for snowmelt timing in the San Juan Mountains.  Areas are just becoming snowfree at this time.</a:t>
            </a:r>
          </a:p>
          <a:p>
            <a:endParaRPr lang="en-US" dirty="0"/>
          </a:p>
        </p:txBody>
      </p:sp>
      <p:sp>
        <p:nvSpPr>
          <p:cNvPr id="4" name="Slide Number Placeholder 3"/>
          <p:cNvSpPr>
            <a:spLocks noGrp="1"/>
          </p:cNvSpPr>
          <p:nvPr>
            <p:ph type="sldNum" sz="quarter" idx="10"/>
          </p:nvPr>
        </p:nvSpPr>
        <p:spPr/>
        <p:txBody>
          <a:bodyPr/>
          <a:lstStyle/>
          <a:p>
            <a:fld id="{DD3A95EB-CD03-4DC7-9546-CEB4CB1B423D}" type="slidenum">
              <a:rPr lang="en-US" smtClean="0"/>
              <a:pPr/>
              <a:t>14</a:t>
            </a:fld>
            <a:endParaRPr lang="en-US"/>
          </a:p>
        </p:txBody>
      </p:sp>
    </p:spTree>
    <p:extLst>
      <p:ext uri="{BB962C8B-B14F-4D97-AF65-F5344CB8AC3E}">
        <p14:creationId xmlns:p14="http://schemas.microsoft.com/office/powerpoint/2010/main" val="3325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And this photo shows what our study site looked like in mid-June 2012.  This year snow melt began in mid-April and continued at our site until mid-May. Over this time period, one snow event occurred in mid-April prior to when most of the plots were snowfree and less than 1 mm of rain fell during May and June.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Therefore, climate this year was characterized by early snowmelt and low spring precipitation.  The monsoon rains began when they often do in early July, returning water to the alpine tundra.  While the 2012 climate year is atypical for past climate, climate years like this could occur more frequently as a result of climate change.  </a:t>
            </a:r>
            <a:r>
              <a:rPr lang="en-US" sz="1200" b="1" i="1" kern="1200" dirty="0" smtClean="0">
                <a:solidFill>
                  <a:schemeClr val="tx1"/>
                </a:solidFill>
                <a:latin typeface="+mn-lt"/>
                <a:ea typeface="+mn-ea"/>
                <a:cs typeface="+mn-cs"/>
              </a:rPr>
              <a:t>Thus, our results provide us with insight into the life histories of alpine plants in the future.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3A95EB-CD03-4DC7-9546-CEB4CB1B423D}" type="slidenum">
              <a:rPr lang="en-US" smtClean="0"/>
              <a:pPr/>
              <a:t>15</a:t>
            </a:fld>
            <a:endParaRPr lang="en-US"/>
          </a:p>
        </p:txBody>
      </p:sp>
    </p:spTree>
    <p:extLst>
      <p:ext uri="{BB962C8B-B14F-4D97-AF65-F5344CB8AC3E}">
        <p14:creationId xmlns:p14="http://schemas.microsoft.com/office/powerpoint/2010/main" val="60312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Prospects do not look good. To begin, </a:t>
            </a:r>
            <a:r>
              <a:rPr lang="en-US" sz="1200" b="1" i="1" kern="1200" dirty="0" smtClean="0">
                <a:solidFill>
                  <a:schemeClr val="tx1"/>
                </a:solidFill>
                <a:latin typeface="+mn-lt"/>
                <a:ea typeface="+mn-ea"/>
                <a:cs typeface="+mn-cs"/>
              </a:rPr>
              <a:t>the timing was off</a:t>
            </a:r>
            <a:r>
              <a:rPr lang="en-US" sz="1200" kern="1200" dirty="0" smtClean="0">
                <a:solidFill>
                  <a:schemeClr val="tx1"/>
                </a:solidFill>
                <a:latin typeface="+mn-lt"/>
                <a:ea typeface="+mn-ea"/>
                <a:cs typeface="+mn-cs"/>
              </a:rPr>
              <a:t>.  The timing of plant growth in relation to snowmelt was off, because snowmelt occurred early and was not the cue many species used to begin growth.  Snowmelt commonly does cue alpine species to begin growth and flowering and as a result, plant growth and flowering occur soon after snowmelt, about 10 days and 20 days, respectively.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2012, the mean timing for plant growth was 20 to 45 days following snowmelt.  The mean timing for flowering was 35 to 60 days after snowmelt.  Many species ‘missed’ the opportunity to use resources supplied by melting snow, which includes water and nitrogen.  </a:t>
            </a:r>
            <a:r>
              <a:rPr lang="en-US" sz="1200" b="1" i="1" kern="1200" dirty="0" smtClean="0">
                <a:solidFill>
                  <a:schemeClr val="tx1"/>
                </a:solidFill>
                <a:latin typeface="+mn-lt"/>
                <a:ea typeface="+mn-ea"/>
                <a:cs typeface="+mn-cs"/>
              </a:rPr>
              <a:t>The plants missed lunch and with no rain, dinner was never served.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we are learning is that alpine species seem to be more conservative than subalpine species and delay growth, awaiting other cues, </a:t>
            </a:r>
            <a:r>
              <a:rPr lang="en-US" sz="1200" b="1" i="1" kern="1200" dirty="0" smtClean="0">
                <a:solidFill>
                  <a:schemeClr val="tx1"/>
                </a:solidFill>
                <a:latin typeface="+mn-lt"/>
                <a:ea typeface="+mn-ea"/>
                <a:cs typeface="+mn-cs"/>
              </a:rPr>
              <a:t>when snow melts early</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3A95EB-CD03-4DC7-9546-CEB4CB1B423D}" type="slidenum">
              <a:rPr lang="en-US" smtClean="0"/>
              <a:pPr/>
              <a:t>16</a:t>
            </a:fld>
            <a:endParaRPr lang="en-US"/>
          </a:p>
        </p:txBody>
      </p:sp>
    </p:spTree>
    <p:extLst>
      <p:ext uri="{BB962C8B-B14F-4D97-AF65-F5344CB8AC3E}">
        <p14:creationId xmlns:p14="http://schemas.microsoft.com/office/powerpoint/2010/main" val="140990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3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4445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6173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655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32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3652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817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1836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64DE79-268F-4C1A-8933-263129D2AF90}" type="datetimeFigureOut">
              <a:rPr lang="en-US" smtClean="0"/>
              <a:t>7/25/2016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2857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64DE79-268F-4C1A-8933-263129D2AF90}" type="datetimeFigureOut">
              <a:rPr lang="en-US" smtClean="0"/>
              <a:t>7/25/2016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25579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5431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64DE79-268F-4C1A-8933-263129D2AF90}" type="datetimeFigureOut">
              <a:rPr lang="en-US" smtClean="0"/>
              <a:t>7/25/2016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63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washingtonpost.com/people/angela-fritz" TargetMode="External"/><Relationship Id="rId7" Type="http://schemas.openxmlformats.org/officeDocument/2006/relationships/image" Target="../media/image25.jpg"/><Relationship Id="rId2" Type="http://schemas.openxmlformats.org/officeDocument/2006/relationships/hyperlink" Target="http://www.washingtonpost.com/people/jason-samenow" TargetMode="Externa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hyperlink" Target="https://www.washingtonpost.com/news/energy-environment/wp/2016/05/02/dominoes-fall-vanishing-arctic-ice-shifts-jet-stream-melts-greenland-glaciers/" TargetMode="External"/><Relationship Id="rId4" Type="http://schemas.openxmlformats.org/officeDocument/2006/relationships/hyperlink" Target="http://www.nytimes.com/interactive/2015/10/27/world/greenland-is-melting-away.html?_r=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hcn.org/issues/44.2/can-snowshoe-hares-adapt-to-climate-change" TargetMode="External"/><Relationship Id="rId2" Type="http://schemas.openxmlformats.org/officeDocument/2006/relationships/hyperlink" Target="https://en.wikipedia.org/wiki/Golden_toad" TargetMode="External"/><Relationship Id="rId1" Type="http://schemas.openxmlformats.org/officeDocument/2006/relationships/slideLayout" Target="../slideLayouts/slideLayout2.xml"/><Relationship Id="rId4" Type="http://schemas.openxmlformats.org/officeDocument/2006/relationships/hyperlink" Target="http://www.durangoherald.com/article/20121220/NEWS06/121229999/Early-snowmelt-unhappy-plan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5802" y="324999"/>
            <a:ext cx="4637093" cy="3887909"/>
          </a:xfrm>
        </p:spPr>
        <p:txBody>
          <a:bodyPr>
            <a:noAutofit/>
          </a:bodyPr>
          <a:lstStyle/>
          <a:p>
            <a:r>
              <a:rPr lang="en-US" sz="6000" dirty="0" smtClean="0"/>
              <a:t>Climate </a:t>
            </a:r>
            <a:br>
              <a:rPr lang="en-US" sz="6000" dirty="0" smtClean="0"/>
            </a:br>
            <a:r>
              <a:rPr lang="en-US" sz="6000" dirty="0" smtClean="0"/>
              <a:t>change manifestations</a:t>
            </a:r>
            <a:br>
              <a:rPr lang="en-US" sz="6000" dirty="0" smtClean="0"/>
            </a:br>
            <a:r>
              <a:rPr lang="en-US" sz="6000" dirty="0" smtClean="0"/>
              <a:t/>
            </a:r>
            <a:br>
              <a:rPr lang="en-US" sz="6000" dirty="0" smtClean="0"/>
            </a:br>
            <a:r>
              <a:rPr lang="en-US" sz="2400" dirty="0" smtClean="0"/>
              <a:t>Heidi Steltzer</a:t>
            </a:r>
            <a:br>
              <a:rPr lang="en-US" sz="2400" dirty="0" smtClean="0"/>
            </a:br>
            <a:r>
              <a:rPr lang="en-US" sz="2400" dirty="0" smtClean="0"/>
              <a:t>Fort Lewis College</a:t>
            </a:r>
            <a:endParaRPr lang="en-US" sz="2400" dirty="0"/>
          </a:p>
        </p:txBody>
      </p:sp>
      <p:sp>
        <p:nvSpPr>
          <p:cNvPr id="3" name="Subtitle 2"/>
          <p:cNvSpPr>
            <a:spLocks noGrp="1"/>
          </p:cNvSpPr>
          <p:nvPr>
            <p:ph type="subTitle" idx="1"/>
          </p:nvPr>
        </p:nvSpPr>
        <p:spPr>
          <a:xfrm>
            <a:off x="1100051" y="4455620"/>
            <a:ext cx="10058400" cy="1716580"/>
          </a:xfrm>
        </p:spPr>
        <p:txBody>
          <a:bodyPr>
            <a:normAutofit fontScale="92500" lnSpcReduction="10000"/>
          </a:bodyPr>
          <a:lstStyle/>
          <a:p>
            <a:r>
              <a:rPr lang="en-US" dirty="0" smtClean="0"/>
              <a:t>Learning objectives:</a:t>
            </a:r>
          </a:p>
          <a:p>
            <a:r>
              <a:rPr lang="en-US" dirty="0" smtClean="0"/>
              <a:t>Foundational knowledge in ecology</a:t>
            </a:r>
          </a:p>
          <a:p>
            <a:r>
              <a:rPr lang="en-US" dirty="0" smtClean="0"/>
              <a:t>Conceptualizing cause and effect</a:t>
            </a:r>
          </a:p>
          <a:p>
            <a:r>
              <a:rPr lang="en-US" dirty="0" smtClean="0"/>
              <a:t>understanding feedbacks (positive and negative)</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0282" t="14915" r="12769" b="34689"/>
          <a:stretch/>
        </p:blipFill>
        <p:spPr>
          <a:xfrm>
            <a:off x="5563891" y="170481"/>
            <a:ext cx="6090833" cy="4042428"/>
          </a:xfrm>
          <a:prstGeom prst="rect">
            <a:avLst/>
          </a:prstGeom>
        </p:spPr>
      </p:pic>
    </p:spTree>
    <p:extLst>
      <p:ext uri="{BB962C8B-B14F-4D97-AF65-F5344CB8AC3E}">
        <p14:creationId xmlns:p14="http://schemas.microsoft.com/office/powerpoint/2010/main" val="1887250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stretch>
            <a:fillRect/>
          </a:stretch>
        </p:blipFill>
        <p:spPr>
          <a:xfrm>
            <a:off x="1620253" y="210880"/>
            <a:ext cx="8839200" cy="6084028"/>
          </a:xfrm>
          <a:prstGeom prst="rect">
            <a:avLst/>
          </a:prstGeom>
        </p:spPr>
      </p:pic>
    </p:spTree>
    <p:extLst>
      <p:ext uri="{BB962C8B-B14F-4D97-AF65-F5344CB8AC3E}">
        <p14:creationId xmlns:p14="http://schemas.microsoft.com/office/powerpoint/2010/main" val="642112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study snowshoe hares?</a:t>
            </a:r>
            <a:endParaRPr lang="en-US" dirty="0"/>
          </a:p>
        </p:txBody>
      </p:sp>
      <p:pic>
        <p:nvPicPr>
          <p:cNvPr id="7" name="Content Placeholder 6"/>
          <p:cNvPicPr>
            <a:picLocks noGrp="1" noChangeAspect="1"/>
          </p:cNvPicPr>
          <p:nvPr>
            <p:ph sz="quarter" idx="1"/>
          </p:nvPr>
        </p:nvPicPr>
        <p:blipFill>
          <a:blip r:embed="rId3"/>
          <a:stretch>
            <a:fillRect/>
          </a:stretch>
        </p:blipFill>
        <p:spPr>
          <a:xfrm>
            <a:off x="494675" y="1896093"/>
            <a:ext cx="6554236" cy="4302344"/>
          </a:xfrm>
          <a:prstGeom prst="rect">
            <a:avLst/>
          </a:prstGeom>
        </p:spPr>
      </p:pic>
      <p:sp>
        <p:nvSpPr>
          <p:cNvPr id="2" name="TextBox 1"/>
          <p:cNvSpPr txBox="1"/>
          <p:nvPr/>
        </p:nvSpPr>
        <p:spPr>
          <a:xfrm>
            <a:off x="7877957" y="2323475"/>
            <a:ext cx="3277723" cy="4154984"/>
          </a:xfrm>
          <a:prstGeom prst="rect">
            <a:avLst/>
          </a:prstGeom>
          <a:noFill/>
        </p:spPr>
        <p:txBody>
          <a:bodyPr wrap="square" rtlCol="0">
            <a:spAutoFit/>
          </a:bodyPr>
          <a:lstStyle/>
          <a:p>
            <a:pPr marL="342900" indent="-342900">
              <a:buFont typeface="Arial" charset="0"/>
              <a:buChar char="•"/>
            </a:pPr>
            <a:r>
              <a:rPr lang="en-US" sz="2400" dirty="0"/>
              <a:t>Critical food resource for </a:t>
            </a:r>
            <a:r>
              <a:rPr lang="en-US" sz="2400"/>
              <a:t>many </a:t>
            </a:r>
            <a:r>
              <a:rPr lang="en-US" sz="2400" smtClean="0"/>
              <a:t>predators</a:t>
            </a:r>
          </a:p>
          <a:p>
            <a:pPr marL="342900" indent="-342900">
              <a:buFont typeface="Arial" charset="0"/>
              <a:buChar char="•"/>
            </a:pPr>
            <a:r>
              <a:rPr lang="en-US" sz="2400" dirty="0" smtClean="0"/>
              <a:t>key </a:t>
            </a:r>
            <a:r>
              <a:rPr lang="en-US" sz="2400" dirty="0"/>
              <a:t>in food webs and prey to US threatened Canada lynx</a:t>
            </a:r>
          </a:p>
          <a:p>
            <a:pPr marL="342900" indent="-342900">
              <a:buFont typeface="Arial" charset="0"/>
              <a:buChar char="•"/>
            </a:pPr>
            <a:r>
              <a:rPr lang="en-US" sz="2400" dirty="0"/>
              <a:t>A member of the most widespread genus showing seasonal coat color change</a:t>
            </a:r>
          </a:p>
          <a:p>
            <a:pPr marL="342900" indent="-342900">
              <a:buFont typeface="Arial" charset="0"/>
              <a:buChar char="•"/>
            </a:pPr>
            <a:endParaRPr lang="en-US" sz="2400" dirty="0"/>
          </a:p>
        </p:txBody>
      </p:sp>
    </p:spTree>
    <p:extLst>
      <p:ext uri="{BB962C8B-B14F-4D97-AF65-F5344CB8AC3E}">
        <p14:creationId xmlns:p14="http://schemas.microsoft.com/office/powerpoint/2010/main" val="1197182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
            </a:r>
            <a:r>
              <a:rPr lang="en-US" dirty="0" smtClean="0"/>
              <a:t>nowshoe hare biology</a:t>
            </a:r>
            <a:endParaRPr lang="en-US" dirty="0"/>
          </a:p>
        </p:txBody>
      </p:sp>
      <p:pic>
        <p:nvPicPr>
          <p:cNvPr id="6" name="Content Placeholder 3"/>
          <p:cNvPicPr>
            <a:picLocks noGrp="1" noChangeAspect="1"/>
          </p:cNvPicPr>
          <p:nvPr>
            <p:ph sz="quarter" idx="1"/>
          </p:nvPr>
        </p:nvPicPr>
        <p:blipFill>
          <a:blip r:embed="rId3"/>
          <a:stretch>
            <a:fillRect/>
          </a:stretch>
        </p:blipFill>
        <p:spPr>
          <a:xfrm>
            <a:off x="743687" y="1909010"/>
            <a:ext cx="6077416" cy="4231516"/>
          </a:xfrm>
          <a:prstGeom prst="rect">
            <a:avLst/>
          </a:prstGeom>
        </p:spPr>
      </p:pic>
      <p:sp>
        <p:nvSpPr>
          <p:cNvPr id="3" name="TextBox 2"/>
          <p:cNvSpPr txBox="1"/>
          <p:nvPr/>
        </p:nvSpPr>
        <p:spPr>
          <a:xfrm>
            <a:off x="7258064" y="615787"/>
            <a:ext cx="4610848" cy="5324535"/>
          </a:xfrm>
          <a:prstGeom prst="rect">
            <a:avLst/>
          </a:prstGeom>
          <a:solidFill>
            <a:schemeClr val="bg1"/>
          </a:solidFill>
          <a:ln>
            <a:solidFill>
              <a:schemeClr val="tx1"/>
            </a:solidFill>
          </a:ln>
        </p:spPr>
        <p:txBody>
          <a:bodyPr wrap="square" rtlCol="0">
            <a:spAutoFit/>
          </a:bodyPr>
          <a:lstStyle/>
          <a:p>
            <a:pPr marL="171450" indent="-171450">
              <a:buFont typeface="Arial" panose="020B0604020202020204" pitchFamily="34" charset="0"/>
              <a:buChar char="•"/>
            </a:pPr>
            <a:r>
              <a:rPr lang="en-US" sz="2000" dirty="0"/>
              <a:t>Seasonal camouflage </a:t>
            </a:r>
            <a:r>
              <a:rPr lang="en-US" sz="2000" dirty="0" smtClean="0"/>
              <a:t>– annual </a:t>
            </a:r>
            <a:r>
              <a:rPr lang="en-US" sz="2000" dirty="0"/>
              <a:t>cycle</a:t>
            </a:r>
          </a:p>
          <a:p>
            <a:pPr marL="171450" indent="-171450">
              <a:buFont typeface="Arial" panose="020B0604020202020204" pitchFamily="34" charset="0"/>
              <a:buChar char="•"/>
            </a:pPr>
            <a:r>
              <a:rPr lang="en-US" sz="2000" dirty="0"/>
              <a:t>All start changing about the same time, but the rate of change and the body location at which changes first occur varies among individuals (unique, likely under genetic control)</a:t>
            </a:r>
          </a:p>
          <a:p>
            <a:pPr marL="171450" indent="-171450">
              <a:buFont typeface="Arial" panose="020B0604020202020204" pitchFamily="34" charset="0"/>
              <a:buChar char="•"/>
            </a:pPr>
            <a:r>
              <a:rPr lang="en-US" sz="2000" dirty="0"/>
              <a:t>Photoperiod is the cue for when color change initiates</a:t>
            </a:r>
          </a:p>
          <a:p>
            <a:pPr marL="171450" indent="-171450">
              <a:buFont typeface="Arial" panose="020B0604020202020204" pitchFamily="34" charset="0"/>
              <a:buChar char="•"/>
            </a:pPr>
            <a:r>
              <a:rPr lang="en-US" sz="2000" dirty="0"/>
              <a:t>Eaten by coyotes, wolves, bobcats, martens, lynx</a:t>
            </a:r>
          </a:p>
          <a:p>
            <a:pPr marL="171450" indent="-171450">
              <a:buFont typeface="Arial" panose="020B0604020202020204" pitchFamily="34" charset="0"/>
              <a:buChar char="•"/>
            </a:pPr>
            <a:r>
              <a:rPr lang="en-US" sz="2000" dirty="0"/>
              <a:t>Average life span is just a year (no hares in the study were observed longer than one cycle).</a:t>
            </a:r>
          </a:p>
          <a:p>
            <a:pPr marL="171450" indent="-171450">
              <a:buFont typeface="Arial" panose="020B0604020202020204" pitchFamily="34" charset="0"/>
              <a:buChar char="•"/>
            </a:pPr>
            <a:r>
              <a:rPr lang="en-US" sz="2000" dirty="0"/>
              <a:t>High reproductive rate</a:t>
            </a:r>
          </a:p>
          <a:p>
            <a:pPr marL="171450" indent="-171450">
              <a:buFont typeface="Arial" panose="020B0604020202020204" pitchFamily="34" charset="0"/>
              <a:buChar char="•"/>
            </a:pPr>
            <a:r>
              <a:rPr lang="en-US" sz="2000" dirty="0"/>
              <a:t>More die in fall and spring than winter and summer</a:t>
            </a:r>
          </a:p>
          <a:p>
            <a:endParaRPr lang="en-US" sz="2000" dirty="0"/>
          </a:p>
        </p:txBody>
      </p:sp>
    </p:spTree>
    <p:extLst>
      <p:ext uri="{BB962C8B-B14F-4D97-AF65-F5344CB8AC3E}">
        <p14:creationId xmlns:p14="http://schemas.microsoft.com/office/powerpoint/2010/main" val="372004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710" y="356785"/>
            <a:ext cx="8153400" cy="990600"/>
          </a:xfrm>
        </p:spPr>
        <p:txBody>
          <a:bodyPr>
            <a:noAutofit/>
          </a:bodyPr>
          <a:lstStyle/>
          <a:p>
            <a:r>
              <a:rPr lang="en-US" sz="3200" dirty="0"/>
              <a:t>When snow melts early: The unusual alpine plant life histories during summer 2012</a:t>
            </a:r>
          </a:p>
        </p:txBody>
      </p:sp>
      <p:sp>
        <p:nvSpPr>
          <p:cNvPr id="9" name="Subtitle 8"/>
          <p:cNvSpPr>
            <a:spLocks noGrp="1"/>
          </p:cNvSpPr>
          <p:nvPr>
            <p:ph sz="quarter" idx="1"/>
          </p:nvPr>
        </p:nvSpPr>
        <p:spPr>
          <a:xfrm>
            <a:off x="8192386" y="1201081"/>
            <a:ext cx="3203448" cy="4495800"/>
          </a:xfrm>
        </p:spPr>
        <p:txBody>
          <a:bodyPr>
            <a:normAutofit/>
          </a:bodyPr>
          <a:lstStyle/>
          <a:p>
            <a:pPr algn="ctr"/>
            <a:r>
              <a:rPr lang="en-US" dirty="0"/>
              <a:t>Heidi Steltzer and Julie Korb</a:t>
            </a:r>
          </a:p>
          <a:p>
            <a:pPr algn="ctr"/>
            <a:endParaRPr lang="en-US" dirty="0"/>
          </a:p>
          <a:p>
            <a:pPr algn="ctr"/>
            <a:r>
              <a:rPr lang="en-US" dirty="0"/>
              <a:t>Kathryn Daly</a:t>
            </a:r>
          </a:p>
          <a:p>
            <a:pPr algn="ctr"/>
            <a:r>
              <a:rPr lang="en-US" dirty="0" err="1"/>
              <a:t>Esme</a:t>
            </a:r>
            <a:r>
              <a:rPr lang="en-US" dirty="0"/>
              <a:t> </a:t>
            </a:r>
            <a:r>
              <a:rPr lang="en-US" dirty="0" err="1"/>
              <a:t>Sienicki</a:t>
            </a:r>
            <a:endParaRPr lang="en-US" dirty="0"/>
          </a:p>
          <a:p>
            <a:pPr algn="ctr"/>
            <a:r>
              <a:rPr lang="en-US" dirty="0"/>
              <a:t>Grace </a:t>
            </a:r>
            <a:r>
              <a:rPr lang="en-US" dirty="0" err="1"/>
              <a:t>Fullmer</a:t>
            </a:r>
            <a:endParaRPr lang="en-US" dirty="0"/>
          </a:p>
          <a:p>
            <a:pPr algn="ctr"/>
            <a:r>
              <a:rPr lang="en-US" dirty="0"/>
              <a:t>Emily Cornell</a:t>
            </a:r>
          </a:p>
          <a:p>
            <a:pPr algn="ctr"/>
            <a:r>
              <a:rPr lang="en-US" dirty="0"/>
              <a:t>Sarah </a:t>
            </a:r>
            <a:r>
              <a:rPr lang="en-US" dirty="0" err="1"/>
              <a:t>Bangert</a:t>
            </a:r>
            <a:endParaRPr lang="en-US" dirty="0"/>
          </a:p>
          <a:p>
            <a:pPr algn="ctr"/>
            <a:r>
              <a:rPr lang="en-US" dirty="0"/>
              <a:t>Mike </a:t>
            </a:r>
            <a:r>
              <a:rPr lang="en-US" dirty="0" err="1"/>
              <a:t>Remke</a:t>
            </a:r>
            <a:endParaRPr lang="en-US" dirty="0"/>
          </a:p>
          <a:p>
            <a:pPr algn="ctr"/>
            <a:endParaRPr lang="en-US" dirty="0"/>
          </a:p>
        </p:txBody>
      </p:sp>
      <p:pic>
        <p:nvPicPr>
          <p:cNvPr id="8" name="Picture 7" descr="Picture1.jpg"/>
          <p:cNvPicPr>
            <a:picLocks noChangeAspect="1"/>
          </p:cNvPicPr>
          <p:nvPr/>
        </p:nvPicPr>
        <p:blipFill>
          <a:blip r:embed="rId3" cstate="print"/>
          <a:stretch>
            <a:fillRect/>
          </a:stretch>
        </p:blipFill>
        <p:spPr>
          <a:xfrm>
            <a:off x="1600200" y="1886881"/>
            <a:ext cx="5588745" cy="3733800"/>
          </a:xfrm>
          <a:prstGeom prst="rect">
            <a:avLst/>
          </a:prstGeom>
          <a:ln>
            <a:noFill/>
          </a:ln>
          <a:effectLst>
            <a:softEdge rad="112500"/>
          </a:effectLst>
        </p:spPr>
      </p:pic>
      <p:sp>
        <p:nvSpPr>
          <p:cNvPr id="10" name="TextBox 9"/>
          <p:cNvSpPr txBox="1"/>
          <p:nvPr/>
        </p:nvSpPr>
        <p:spPr>
          <a:xfrm>
            <a:off x="3931900" y="5620681"/>
            <a:ext cx="3257045" cy="338554"/>
          </a:xfrm>
          <a:prstGeom prst="rect">
            <a:avLst/>
          </a:prstGeom>
          <a:noFill/>
        </p:spPr>
        <p:txBody>
          <a:bodyPr wrap="none" rtlCol="0">
            <a:spAutoFit/>
          </a:bodyPr>
          <a:lstStyle/>
          <a:p>
            <a:r>
              <a:rPr lang="en-US" sz="1600" dirty="0"/>
              <a:t>July 2011, West </a:t>
            </a:r>
            <a:r>
              <a:rPr lang="en-US" sz="1600" dirty="0" err="1"/>
              <a:t>Turkshead</a:t>
            </a:r>
            <a:r>
              <a:rPr lang="en-US" sz="1600" dirty="0"/>
              <a:t> Study Site</a:t>
            </a:r>
          </a:p>
        </p:txBody>
      </p:sp>
    </p:spTree>
    <p:extLst>
      <p:ext uri="{BB962C8B-B14F-4D97-AF65-F5344CB8AC3E}">
        <p14:creationId xmlns:p14="http://schemas.microsoft.com/office/powerpoint/2010/main" val="596727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Our study site in mid-June 2011</a:t>
            </a:r>
            <a:endParaRPr lang="en-US" sz="4000" dirty="0">
              <a:solidFill>
                <a:schemeClr val="bg1"/>
              </a:solidFill>
            </a:endParaRPr>
          </a:p>
        </p:txBody>
      </p:sp>
      <p:pic>
        <p:nvPicPr>
          <p:cNvPr id="4" name="Picture 3" descr="DSCN1507.JPG"/>
          <p:cNvPicPr>
            <a:picLocks noChangeAspect="1"/>
          </p:cNvPicPr>
          <p:nvPr/>
        </p:nvPicPr>
        <p:blipFill>
          <a:blip r:embed="rId3" cstate="print"/>
          <a:stretch>
            <a:fillRect/>
          </a:stretch>
        </p:blipFill>
        <p:spPr>
          <a:xfrm>
            <a:off x="3487478" y="1967908"/>
            <a:ext cx="5707321" cy="4280491"/>
          </a:xfrm>
          <a:prstGeom prst="rect">
            <a:avLst/>
          </a:prstGeom>
        </p:spPr>
      </p:pic>
      <p:sp>
        <p:nvSpPr>
          <p:cNvPr id="6" name="TextBox 5"/>
          <p:cNvSpPr txBox="1"/>
          <p:nvPr/>
        </p:nvSpPr>
        <p:spPr>
          <a:xfrm>
            <a:off x="7816596" y="6457890"/>
            <a:ext cx="3540906" cy="400110"/>
          </a:xfrm>
          <a:prstGeom prst="rect">
            <a:avLst/>
          </a:prstGeom>
          <a:noFill/>
        </p:spPr>
        <p:txBody>
          <a:bodyPr wrap="none" rtlCol="0">
            <a:spAutoFit/>
          </a:bodyPr>
          <a:lstStyle/>
          <a:p>
            <a:r>
              <a:rPr lang="en-US" sz="2000" dirty="0"/>
              <a:t>June 16, 2011, photo: M. </a:t>
            </a:r>
            <a:r>
              <a:rPr lang="en-US" sz="2000" dirty="0" err="1"/>
              <a:t>Remke</a:t>
            </a:r>
            <a:endParaRPr lang="en-US" sz="2000" dirty="0"/>
          </a:p>
        </p:txBody>
      </p:sp>
    </p:spTree>
    <p:extLst>
      <p:ext uri="{BB962C8B-B14F-4D97-AF65-F5344CB8AC3E}">
        <p14:creationId xmlns:p14="http://schemas.microsoft.com/office/powerpoint/2010/main" val="1216803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Our study site in mid-June 2012</a:t>
            </a:r>
            <a:endParaRPr lang="en-US" sz="4000" dirty="0">
              <a:solidFill>
                <a:schemeClr val="bg1"/>
              </a:solidFill>
            </a:endParaRPr>
          </a:p>
        </p:txBody>
      </p:sp>
      <p:pic>
        <p:nvPicPr>
          <p:cNvPr id="5" name="Picture 4" descr="alpine exp jun 15 2012_3.JPG"/>
          <p:cNvPicPr>
            <a:picLocks noChangeAspect="1"/>
          </p:cNvPicPr>
          <p:nvPr/>
        </p:nvPicPr>
        <p:blipFill>
          <a:blip r:embed="rId3" cstate="print"/>
          <a:stretch>
            <a:fillRect/>
          </a:stretch>
        </p:blipFill>
        <p:spPr>
          <a:xfrm>
            <a:off x="2799366" y="1858925"/>
            <a:ext cx="6654228" cy="4419600"/>
          </a:xfrm>
          <a:prstGeom prst="rect">
            <a:avLst/>
          </a:prstGeom>
        </p:spPr>
      </p:pic>
      <p:sp>
        <p:nvSpPr>
          <p:cNvPr id="7" name="TextBox 6"/>
          <p:cNvSpPr txBox="1"/>
          <p:nvPr/>
        </p:nvSpPr>
        <p:spPr>
          <a:xfrm>
            <a:off x="8474149" y="6400090"/>
            <a:ext cx="1622560" cy="400110"/>
          </a:xfrm>
          <a:prstGeom prst="rect">
            <a:avLst/>
          </a:prstGeom>
          <a:noFill/>
        </p:spPr>
        <p:txBody>
          <a:bodyPr wrap="none" rtlCol="0">
            <a:spAutoFit/>
          </a:bodyPr>
          <a:lstStyle/>
          <a:p>
            <a:r>
              <a:rPr lang="en-US" sz="2000" dirty="0"/>
              <a:t>June 15, 2012</a:t>
            </a:r>
          </a:p>
        </p:txBody>
      </p:sp>
    </p:spTree>
    <p:extLst>
      <p:ext uri="{BB962C8B-B14F-4D97-AF65-F5344CB8AC3E}">
        <p14:creationId xmlns:p14="http://schemas.microsoft.com/office/powerpoint/2010/main" val="1112087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754848"/>
          </a:xfrm>
        </p:spPr>
        <p:txBody>
          <a:bodyPr>
            <a:normAutofit/>
          </a:bodyPr>
          <a:lstStyle/>
          <a:p>
            <a:r>
              <a:rPr lang="en-US" sz="3600" dirty="0" smtClean="0"/>
              <a:t>Earlier snowmelt can be tolerated by alpine plants, at least </a:t>
            </a:r>
            <a:r>
              <a:rPr lang="en-US" sz="3600" smtClean="0"/>
              <a:t>in the short-term</a:t>
            </a:r>
            <a:r>
              <a:rPr lang="en-US" dirty="0" smtClean="0"/>
              <a:t/>
            </a:r>
            <a:br>
              <a:rPr lang="en-US" dirty="0" smtClean="0"/>
            </a:br>
            <a:r>
              <a:rPr lang="en-US" dirty="0" smtClean="0">
                <a:solidFill>
                  <a:schemeClr val="bg1"/>
                </a:solidFill>
              </a:rPr>
              <a:t>Timing was off</a:t>
            </a:r>
            <a:endParaRPr lang="en-US" dirty="0"/>
          </a:p>
        </p:txBody>
      </p:sp>
      <p:sp>
        <p:nvSpPr>
          <p:cNvPr id="6" name="Content Placeholder 2"/>
          <p:cNvSpPr txBox="1">
            <a:spLocks/>
          </p:cNvSpPr>
          <p:nvPr/>
        </p:nvSpPr>
        <p:spPr>
          <a:xfrm>
            <a:off x="1097280" y="1977655"/>
            <a:ext cx="9189720" cy="4052776"/>
          </a:xfrm>
          <a:prstGeom prst="rect">
            <a:avLst/>
          </a:prstGeom>
        </p:spPr>
        <p:txBody>
          <a:bodyPr>
            <a:normAutofit fontScale="85000" lnSpcReduction="20000"/>
          </a:bodyPr>
          <a:lstStyle/>
          <a:p>
            <a:pPr marL="457200" indent="-457200" defTabSz="914400">
              <a:buClr>
                <a:schemeClr val="accent1"/>
              </a:buClr>
              <a:buSzPct val="70000"/>
              <a:buFont typeface="Arial" charset="0"/>
              <a:buChar char="•"/>
              <a:defRPr/>
            </a:pPr>
            <a:r>
              <a:rPr lang="en-US" sz="3300" dirty="0"/>
              <a:t>Snowmelt commonly cues many alpine plant species to begin growth and to flower.  </a:t>
            </a:r>
          </a:p>
          <a:p>
            <a:pPr marL="868680" lvl="1" indent="-457200" defTabSz="914400">
              <a:spcBef>
                <a:spcPts val="400"/>
              </a:spcBef>
              <a:buClr>
                <a:schemeClr val="accent2"/>
              </a:buClr>
              <a:buSzPct val="90000"/>
              <a:buFont typeface="Arial" charset="0"/>
              <a:buChar char="•"/>
              <a:defRPr/>
            </a:pPr>
            <a:r>
              <a:rPr lang="en-US" sz="3300" dirty="0"/>
              <a:t>As a result, plant growth and flowering occur soon after snowmelt ~ 10 days and ~20 days, </a:t>
            </a:r>
            <a:r>
              <a:rPr lang="en-US" sz="3300" dirty="0" smtClean="0"/>
              <a:t>respectively</a:t>
            </a:r>
          </a:p>
          <a:p>
            <a:pPr marL="457200" indent="-457200" defTabSz="914400">
              <a:spcBef>
                <a:spcPts val="400"/>
              </a:spcBef>
              <a:buClr>
                <a:schemeClr val="accent2"/>
              </a:buClr>
              <a:buSzPct val="90000"/>
              <a:buFont typeface="Arial" charset="0"/>
              <a:buChar char="•"/>
              <a:defRPr/>
            </a:pPr>
            <a:endParaRPr lang="en-US" sz="3300" dirty="0" smtClean="0"/>
          </a:p>
          <a:p>
            <a:pPr marL="457200" indent="-457200" defTabSz="914400">
              <a:spcBef>
                <a:spcPts val="400"/>
              </a:spcBef>
              <a:buClr>
                <a:schemeClr val="accent2"/>
              </a:buClr>
              <a:buSzPct val="90000"/>
              <a:buFont typeface="Arial" charset="0"/>
              <a:buChar char="•"/>
              <a:defRPr/>
            </a:pPr>
            <a:r>
              <a:rPr lang="en-US" sz="3300" dirty="0" smtClean="0"/>
              <a:t>In </a:t>
            </a:r>
            <a:r>
              <a:rPr lang="en-US" sz="3300" dirty="0"/>
              <a:t>2012, the mean timing for plant growth was 20 to 45 days following snowmelt.  </a:t>
            </a:r>
          </a:p>
          <a:p>
            <a:pPr marL="914400" lvl="1" indent="-457200">
              <a:buFont typeface="Arial" charset="0"/>
              <a:buChar char="•"/>
            </a:pPr>
            <a:r>
              <a:rPr lang="en-US" sz="3300" dirty="0"/>
              <a:t>Many species ‘missed’ the opportunity to use resources supplied by melting snow, which includes water and nitrogen.</a:t>
            </a:r>
          </a:p>
          <a:p>
            <a:pPr marL="411480" lvl="1" defTabSz="914400">
              <a:spcBef>
                <a:spcPts val="400"/>
              </a:spcBef>
              <a:buClr>
                <a:schemeClr val="accent2"/>
              </a:buClr>
              <a:buSzPct val="90000"/>
              <a:defRPr/>
            </a:pPr>
            <a:endParaRPr lang="en-US" sz="2600" dirty="0"/>
          </a:p>
          <a:p>
            <a:pPr marL="411480" lvl="1" defTabSz="914400">
              <a:spcBef>
                <a:spcPts val="400"/>
              </a:spcBef>
              <a:buClr>
                <a:schemeClr val="accent2"/>
              </a:buClr>
              <a:buSzPct val="90000"/>
              <a:defRPr/>
            </a:pPr>
            <a:endParaRPr lang="en-US" sz="2600" dirty="0"/>
          </a:p>
        </p:txBody>
      </p:sp>
    </p:spTree>
    <p:extLst>
      <p:ext uri="{BB962C8B-B14F-4D97-AF65-F5344CB8AC3E}">
        <p14:creationId xmlns:p14="http://schemas.microsoft.com/office/powerpoint/2010/main" val="1750547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307" y="124508"/>
            <a:ext cx="5764618" cy="1531088"/>
          </a:xfrm>
        </p:spPr>
        <p:txBody>
          <a:bodyPr>
            <a:normAutofit/>
          </a:bodyPr>
          <a:lstStyle/>
          <a:p>
            <a:r>
              <a:rPr lang="en-US" sz="3600" dirty="0"/>
              <a:t>How climate change could worsen the spread of </a:t>
            </a:r>
            <a:r>
              <a:rPr lang="en-US" sz="3600" dirty="0" err="1"/>
              <a:t>Zika</a:t>
            </a:r>
            <a:r>
              <a:rPr lang="en-US" sz="3600" dirty="0"/>
              <a:t> virus</a:t>
            </a:r>
          </a:p>
        </p:txBody>
      </p:sp>
      <p:pic>
        <p:nvPicPr>
          <p:cNvPr id="4" name="Content Placeholder 3"/>
          <p:cNvPicPr>
            <a:picLocks noGrp="1" noChangeAspect="1"/>
          </p:cNvPicPr>
          <p:nvPr>
            <p:ph sz="quarter" idx="1"/>
          </p:nvPr>
        </p:nvPicPr>
        <p:blipFill>
          <a:blip r:embed="rId2"/>
          <a:stretch>
            <a:fillRect/>
          </a:stretch>
        </p:blipFill>
        <p:spPr>
          <a:xfrm>
            <a:off x="7315200" y="42530"/>
            <a:ext cx="4876800" cy="6733492"/>
          </a:xfrm>
          <a:prstGeom prst="rect">
            <a:avLst/>
          </a:prstGeom>
        </p:spPr>
      </p:pic>
      <p:pic>
        <p:nvPicPr>
          <p:cNvPr id="5" name="Content Placeholder 8"/>
          <p:cNvPicPr>
            <a:picLocks noChangeAspect="1"/>
          </p:cNvPicPr>
          <p:nvPr/>
        </p:nvPicPr>
        <p:blipFill rotWithShape="1">
          <a:blip r:embed="rId3" cstate="print">
            <a:extLst>
              <a:ext uri="{28A0092B-C50C-407E-A947-70E740481C1C}">
                <a14:useLocalDpi xmlns:a14="http://schemas.microsoft.com/office/drawing/2010/main" val="0"/>
              </a:ext>
            </a:extLst>
          </a:blip>
          <a:srcRect l="53232" b="41915"/>
          <a:stretch/>
        </p:blipFill>
        <p:spPr>
          <a:xfrm>
            <a:off x="283991" y="2296633"/>
            <a:ext cx="6698055" cy="3365689"/>
          </a:xfrm>
          <a:prstGeom prst="rect">
            <a:avLst/>
          </a:prstGeom>
        </p:spPr>
      </p:pic>
    </p:spTree>
    <p:extLst>
      <p:ext uri="{BB962C8B-B14F-4D97-AF65-F5344CB8AC3E}">
        <p14:creationId xmlns:p14="http://schemas.microsoft.com/office/powerpoint/2010/main" val="1303785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Select a species of interest to you and tell class about how climate change is affecting the species</a:t>
            </a:r>
            <a:endParaRPr lang="en-US" sz="4000" dirty="0"/>
          </a:p>
        </p:txBody>
      </p:sp>
      <p:sp>
        <p:nvSpPr>
          <p:cNvPr id="3" name="Content Placeholder 2"/>
          <p:cNvSpPr>
            <a:spLocks noGrp="1"/>
          </p:cNvSpPr>
          <p:nvPr>
            <p:ph idx="1"/>
          </p:nvPr>
        </p:nvSpPr>
        <p:spPr/>
        <p:txBody>
          <a:bodyPr/>
          <a:lstStyle/>
          <a:p>
            <a:r>
              <a:rPr lang="en-US" b="1" dirty="0" smtClean="0"/>
              <a:t>Assignment rubric:</a:t>
            </a:r>
          </a:p>
          <a:p>
            <a:r>
              <a:rPr lang="en-US" i="1" dirty="0" smtClean="0"/>
              <a:t>Climate of region: </a:t>
            </a:r>
            <a:r>
              <a:rPr lang="en-US" dirty="0" smtClean="0"/>
              <a:t>where species lives, climate, what factors determine climate	</a:t>
            </a:r>
            <a:r>
              <a:rPr lang="en-US" dirty="0"/>
              <a:t> </a:t>
            </a:r>
            <a:r>
              <a:rPr lang="en-US" dirty="0" smtClean="0"/>
              <a:t>       10 points</a:t>
            </a:r>
          </a:p>
          <a:p>
            <a:r>
              <a:rPr lang="en-US" i="1" dirty="0" smtClean="0"/>
              <a:t>Changing climate: </a:t>
            </a:r>
            <a:r>
              <a:rPr lang="en-US" dirty="0" smtClean="0"/>
              <a:t>is climate changing, how and why?			        10 points</a:t>
            </a:r>
          </a:p>
          <a:p>
            <a:r>
              <a:rPr lang="en-US" i="1" dirty="0" smtClean="0"/>
              <a:t>Ecological responses: </a:t>
            </a:r>
            <a:r>
              <a:rPr lang="en-US" dirty="0" smtClean="0"/>
              <a:t>population dynamics, species interactions	</a:t>
            </a:r>
            <a:r>
              <a:rPr lang="en-US" dirty="0"/>
              <a:t> </a:t>
            </a:r>
            <a:r>
              <a:rPr lang="en-US" dirty="0" smtClean="0"/>
              <a:t>	        30 points</a:t>
            </a:r>
          </a:p>
          <a:p>
            <a:r>
              <a:rPr lang="en-US" i="1" dirty="0" smtClean="0"/>
              <a:t>Feedback and its consequences: </a:t>
            </a:r>
            <a:r>
              <a:rPr lang="en-US" dirty="0" smtClean="0"/>
              <a:t>a positive or negative feedback that influences climate, population dynamics, or species interactions			               	        20 points</a:t>
            </a:r>
          </a:p>
          <a:p>
            <a:r>
              <a:rPr lang="en-US" i="1" dirty="0" smtClean="0"/>
              <a:t>References: </a:t>
            </a:r>
            <a:r>
              <a:rPr lang="en-US" dirty="0" smtClean="0"/>
              <a:t>one peer-review journal article, 3 other sources                                          10 points</a:t>
            </a:r>
          </a:p>
          <a:p>
            <a:r>
              <a:rPr lang="en-US" i="1" dirty="0" smtClean="0"/>
              <a:t>Organization and effective communication</a:t>
            </a:r>
            <a:r>
              <a:rPr lang="en-US" dirty="0" smtClean="0"/>
              <a:t>					       20 points</a:t>
            </a:r>
          </a:p>
          <a:p>
            <a:endParaRPr lang="en-US" dirty="0"/>
          </a:p>
        </p:txBody>
      </p:sp>
    </p:spTree>
    <p:extLst>
      <p:ext uri="{BB962C8B-B14F-4D97-AF65-F5344CB8AC3E}">
        <p14:creationId xmlns:p14="http://schemas.microsoft.com/office/powerpoint/2010/main" val="1622597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feedback loop</a:t>
            </a:r>
            <a:endParaRPr lang="en-US" dirty="0"/>
          </a:p>
        </p:txBody>
      </p:sp>
      <p:pic>
        <p:nvPicPr>
          <p:cNvPr id="4" name="Content Placeholder 3" descr="02_01a.JPG"/>
          <p:cNvPicPr>
            <a:picLocks noGrp="1" noChangeAspect="1"/>
          </p:cNvPicPr>
          <p:nvPr>
            <p:ph sz="quarter" idx="1"/>
          </p:nvPr>
        </p:nvPicPr>
        <p:blipFill>
          <a:blip r:embed="rId2" cstate="print"/>
          <a:stretch>
            <a:fillRect/>
          </a:stretch>
        </p:blipFill>
        <p:spPr>
          <a:xfrm>
            <a:off x="2057401" y="2209800"/>
            <a:ext cx="8073119" cy="3354324"/>
          </a:xfrm>
        </p:spPr>
      </p:pic>
    </p:spTree>
    <p:extLst>
      <p:ext uri="{BB962C8B-B14F-4D97-AF65-F5344CB8AC3E}">
        <p14:creationId xmlns:p14="http://schemas.microsoft.com/office/powerpoint/2010/main" val="753554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Foundational knowledge in ecology</a:t>
            </a:r>
            <a:endParaRPr lang="en-US" dirty="0"/>
          </a:p>
        </p:txBody>
      </p:sp>
      <p:sp>
        <p:nvSpPr>
          <p:cNvPr id="3" name="Content Placeholder 2"/>
          <p:cNvSpPr>
            <a:spLocks noGrp="1"/>
          </p:cNvSpPr>
          <p:nvPr>
            <p:ph idx="1"/>
          </p:nvPr>
        </p:nvSpPr>
        <p:spPr>
          <a:xfrm>
            <a:off x="1097280" y="1845733"/>
            <a:ext cx="10058400" cy="4344051"/>
          </a:xfrm>
        </p:spPr>
        <p:txBody>
          <a:bodyPr/>
          <a:lstStyle/>
          <a:p>
            <a:r>
              <a:rPr lang="en-US" b="1" dirty="0"/>
              <a:t>Biology</a:t>
            </a:r>
            <a:r>
              <a:rPr lang="en-US" dirty="0"/>
              <a:t> is the study of </a:t>
            </a:r>
            <a:r>
              <a:rPr lang="en-US" dirty="0" smtClean="0"/>
              <a:t>life.</a:t>
            </a:r>
            <a:endParaRPr lang="en-US" dirty="0"/>
          </a:p>
          <a:p>
            <a:r>
              <a:rPr lang="en-US" b="1" dirty="0"/>
              <a:t>Ecology</a:t>
            </a:r>
            <a:r>
              <a:rPr lang="en-US" dirty="0"/>
              <a:t> is the study of how living organisms interact with their </a:t>
            </a:r>
            <a:r>
              <a:rPr lang="en-US" dirty="0" smtClean="0"/>
              <a:t>environment.</a:t>
            </a:r>
          </a:p>
          <a:p>
            <a:r>
              <a:rPr lang="en-US" dirty="0" smtClean="0"/>
              <a:t>Foundational concepts in ecology include:</a:t>
            </a:r>
          </a:p>
          <a:p>
            <a:pPr marL="457200" indent="-457200">
              <a:buFont typeface="+mj-lt"/>
              <a:buAutoNum type="arabicPeriod"/>
            </a:pPr>
            <a:r>
              <a:rPr lang="en-US" dirty="0" smtClean="0"/>
              <a:t>Trade-offs among traits</a:t>
            </a:r>
          </a:p>
          <a:p>
            <a:pPr marL="457200" indent="-457200">
              <a:buFont typeface="+mj-lt"/>
              <a:buAutoNum type="arabicPeriod"/>
            </a:pPr>
            <a:r>
              <a:rPr lang="en-US" dirty="0" smtClean="0"/>
              <a:t>Change over time</a:t>
            </a:r>
          </a:p>
          <a:p>
            <a:pPr marL="457200" indent="-457200">
              <a:buFont typeface="+mj-lt"/>
              <a:buAutoNum type="arabicPeriod"/>
            </a:pPr>
            <a:r>
              <a:rPr lang="en-US" dirty="0" smtClean="0"/>
              <a:t>Population dynamics</a:t>
            </a:r>
          </a:p>
          <a:p>
            <a:pPr marL="457200" indent="-457200">
              <a:buFont typeface="+mj-lt"/>
              <a:buAutoNum type="arabicPeriod"/>
            </a:pPr>
            <a:r>
              <a:rPr lang="en-US" dirty="0" smtClean="0"/>
              <a:t>Element cycles</a:t>
            </a:r>
          </a:p>
          <a:p>
            <a:pPr marL="457200" indent="-457200">
              <a:buFont typeface="+mj-lt"/>
              <a:buAutoNum type="arabicPeriod"/>
            </a:pPr>
            <a:r>
              <a:rPr lang="en-US" dirty="0" smtClean="0"/>
              <a:t>Global ecology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042" y="3291188"/>
            <a:ext cx="6688972" cy="3006969"/>
          </a:xfrm>
          <a:prstGeom prst="rect">
            <a:avLst/>
          </a:prstGeom>
        </p:spPr>
      </p:pic>
    </p:spTree>
    <p:extLst>
      <p:ext uri="{BB962C8B-B14F-4D97-AF65-F5344CB8AC3E}">
        <p14:creationId xmlns:p14="http://schemas.microsoft.com/office/powerpoint/2010/main" val="932026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feedback loop</a:t>
            </a:r>
            <a:endParaRPr lang="en-US" dirty="0"/>
          </a:p>
        </p:txBody>
      </p:sp>
      <p:pic>
        <p:nvPicPr>
          <p:cNvPr id="4" name="Content Placeholder 3" descr="02_01b.JPG"/>
          <p:cNvPicPr>
            <a:picLocks noGrp="1" noChangeAspect="1"/>
          </p:cNvPicPr>
          <p:nvPr>
            <p:ph sz="quarter" idx="1"/>
          </p:nvPr>
        </p:nvPicPr>
        <p:blipFill>
          <a:blip r:embed="rId2" cstate="print"/>
          <a:stretch>
            <a:fillRect/>
          </a:stretch>
        </p:blipFill>
        <p:spPr>
          <a:xfrm>
            <a:off x="2057400" y="2057400"/>
            <a:ext cx="8153400" cy="3384650"/>
          </a:xfrm>
        </p:spPr>
      </p:pic>
    </p:spTree>
    <p:extLst>
      <p:ext uri="{BB962C8B-B14F-4D97-AF65-F5344CB8AC3E}">
        <p14:creationId xmlns:p14="http://schemas.microsoft.com/office/powerpoint/2010/main" val="127340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dirty="0" smtClean="0"/>
              <a:t>re positive feedbacks good and negative feedbacks bad?</a:t>
            </a:r>
            <a:endParaRPr lang="en-US" dirty="0"/>
          </a:p>
        </p:txBody>
      </p:sp>
      <p:sp>
        <p:nvSpPr>
          <p:cNvPr id="3" name="Content Placeholder 2"/>
          <p:cNvSpPr>
            <a:spLocks noGrp="1"/>
          </p:cNvSpPr>
          <p:nvPr>
            <p:ph idx="1"/>
          </p:nvPr>
        </p:nvSpPr>
        <p:spPr>
          <a:xfrm>
            <a:off x="1783080" y="2055607"/>
            <a:ext cx="9372600" cy="4079721"/>
          </a:xfrm>
        </p:spPr>
        <p:txBody>
          <a:bodyPr>
            <a:normAutofit/>
          </a:bodyPr>
          <a:lstStyle/>
          <a:p>
            <a:r>
              <a:rPr lang="en-US" b="1" dirty="0" smtClean="0"/>
              <a:t>Generally, no.</a:t>
            </a:r>
          </a:p>
          <a:p>
            <a:r>
              <a:rPr lang="en-US" dirty="0" smtClean="0"/>
              <a:t>It contrasts to how we use the terms positive and negative in daily life.</a:t>
            </a:r>
          </a:p>
          <a:p>
            <a:pPr lvl="1"/>
            <a:r>
              <a:rPr lang="en-US" dirty="0" smtClean="0"/>
              <a:t>Negative feedbacks </a:t>
            </a:r>
            <a:r>
              <a:rPr lang="en-US" b="1" dirty="0" smtClean="0"/>
              <a:t>stabilize</a:t>
            </a:r>
            <a:r>
              <a:rPr lang="en-US" dirty="0" smtClean="0"/>
              <a:t> a system, which is beneficial for the organisms living in the system.</a:t>
            </a:r>
          </a:p>
          <a:p>
            <a:pPr lvl="1"/>
            <a:r>
              <a:rPr lang="en-US" dirty="0" smtClean="0"/>
              <a:t>Positive feedbacks </a:t>
            </a:r>
            <a:r>
              <a:rPr lang="en-US" b="1" dirty="0" smtClean="0"/>
              <a:t>de-stabilize</a:t>
            </a:r>
            <a:r>
              <a:rPr lang="en-US" dirty="0" smtClean="0"/>
              <a:t> a system, which is generally disadvantageous for the organisms living in the system.</a:t>
            </a:r>
          </a:p>
          <a:p>
            <a:r>
              <a:rPr lang="en-US" dirty="0" smtClean="0"/>
              <a:t>Scientific research has helped us to understand many positive and negative feedbacks in natural systems, but there are many more we do not yet understand.</a:t>
            </a:r>
          </a:p>
          <a:p>
            <a:pPr lvl="1"/>
            <a:r>
              <a:rPr lang="en-US" dirty="0" smtClean="0"/>
              <a:t>This drives new research – including the research I do.</a:t>
            </a:r>
          </a:p>
        </p:txBody>
      </p:sp>
    </p:spTree>
    <p:extLst>
      <p:ext uri="{BB962C8B-B14F-4D97-AF65-F5344CB8AC3E}">
        <p14:creationId xmlns:p14="http://schemas.microsoft.com/office/powerpoint/2010/main" val="1554430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maps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800" dirty="0"/>
              <a:t>A </a:t>
            </a:r>
            <a:r>
              <a:rPr lang="en-US" sz="2800" b="1" dirty="0"/>
              <a:t>concept map</a:t>
            </a:r>
            <a:r>
              <a:rPr lang="en-US" sz="2800" dirty="0"/>
              <a:t> is a type of graphic organizer used to help </a:t>
            </a:r>
            <a:r>
              <a:rPr lang="en-US" sz="2800" dirty="0" smtClean="0"/>
              <a:t>organize </a:t>
            </a:r>
            <a:r>
              <a:rPr lang="en-US" sz="2800" dirty="0"/>
              <a:t>and represent knowledge of a subject. </a:t>
            </a:r>
            <a:r>
              <a:rPr lang="en-US" sz="2800" b="1" dirty="0"/>
              <a:t>Concept maps</a:t>
            </a:r>
            <a:r>
              <a:rPr lang="en-US" sz="2800" dirty="0"/>
              <a:t> begin with a main idea (or </a:t>
            </a:r>
            <a:r>
              <a:rPr lang="en-US" sz="2800" b="1" dirty="0"/>
              <a:t>concept</a:t>
            </a:r>
            <a:r>
              <a:rPr lang="en-US" sz="2800" dirty="0"/>
              <a:t>) and then branch out to show how that main idea can be broken down into specific topics</a:t>
            </a:r>
            <a:r>
              <a:rPr lang="en-US" sz="2800" dirty="0" smtClean="0"/>
              <a:t>.</a:t>
            </a:r>
            <a:endParaRPr lang="en-US" sz="2800" dirty="0"/>
          </a:p>
          <a:p>
            <a:pPr lvl="1">
              <a:buFont typeface="Wingdings" panose="05000000000000000000" pitchFamily="2" charset="2"/>
              <a:buChar char="§"/>
            </a:pPr>
            <a:r>
              <a:rPr lang="en-US" sz="2600" dirty="0" smtClean="0"/>
              <a:t>The goal </a:t>
            </a:r>
            <a:r>
              <a:rPr lang="en-US" sz="2600" dirty="0"/>
              <a:t>of making a concept map is to explore and express understanding of a </a:t>
            </a:r>
            <a:r>
              <a:rPr lang="en-US" sz="2600" dirty="0" smtClean="0"/>
              <a:t>topic</a:t>
            </a:r>
          </a:p>
          <a:p>
            <a:pPr lvl="1">
              <a:buFont typeface="Wingdings" panose="05000000000000000000" pitchFamily="2" charset="2"/>
              <a:buChar char="§"/>
            </a:pPr>
            <a:r>
              <a:rPr lang="en-US" sz="2600" dirty="0" smtClean="0"/>
              <a:t>concept </a:t>
            </a:r>
            <a:r>
              <a:rPr lang="en-US" sz="2600" dirty="0"/>
              <a:t>mapping can be used </a:t>
            </a:r>
            <a:r>
              <a:rPr lang="en-US" sz="2600" dirty="0" smtClean="0"/>
              <a:t>to </a:t>
            </a:r>
            <a:r>
              <a:rPr lang="en-US" sz="2600" dirty="0"/>
              <a:t>confront what </a:t>
            </a:r>
            <a:r>
              <a:rPr lang="en-US" sz="2600" dirty="0" smtClean="0"/>
              <a:t>one does </a:t>
            </a:r>
            <a:r>
              <a:rPr lang="en-US" sz="2600" dirty="0"/>
              <a:t>and </a:t>
            </a:r>
            <a:r>
              <a:rPr lang="en-US" sz="2600" dirty="0" smtClean="0"/>
              <a:t>does </a:t>
            </a:r>
            <a:r>
              <a:rPr lang="en-US" sz="2600" dirty="0"/>
              <a:t>not understand </a:t>
            </a:r>
            <a:r>
              <a:rPr lang="en-US" sz="2600" dirty="0" smtClean="0"/>
              <a:t>or is not yet known</a:t>
            </a:r>
          </a:p>
          <a:p>
            <a:pPr lvl="1">
              <a:buFont typeface="Wingdings" panose="05000000000000000000" pitchFamily="2" charset="2"/>
              <a:buChar char="§"/>
            </a:pPr>
            <a:r>
              <a:rPr lang="en-US" sz="2600" dirty="0" smtClean="0"/>
              <a:t>Multiple concept maps can be used if information on cause and effect is uncertain – ex. contrasting results within or across studies</a:t>
            </a:r>
            <a:endParaRPr lang="en-US" sz="2600" dirty="0"/>
          </a:p>
          <a:p>
            <a:pPr>
              <a:buFont typeface="Wingdings" panose="05000000000000000000" pitchFamily="2" charset="2"/>
              <a:buChar char="§"/>
            </a:pPr>
            <a:endParaRPr lang="en-US" sz="2800" dirty="0"/>
          </a:p>
        </p:txBody>
      </p:sp>
    </p:spTree>
    <p:extLst>
      <p:ext uri="{BB962C8B-B14F-4D97-AF65-F5344CB8AC3E}">
        <p14:creationId xmlns:p14="http://schemas.microsoft.com/office/powerpoint/2010/main" val="3172811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494676" y="359763"/>
            <a:ext cx="7831462" cy="5561351"/>
          </a:xfrm>
          <a:prstGeom prst="rect">
            <a:avLst/>
          </a:prstGeom>
        </p:spPr>
      </p:pic>
    </p:spTree>
    <p:extLst>
      <p:ext uri="{BB962C8B-B14F-4D97-AF65-F5344CB8AC3E}">
        <p14:creationId xmlns:p14="http://schemas.microsoft.com/office/powerpoint/2010/main" val="1103837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create a concept map:</a:t>
            </a:r>
            <a:endParaRPr lang="en-US" dirty="0"/>
          </a:p>
        </p:txBody>
      </p:sp>
      <p:sp>
        <p:nvSpPr>
          <p:cNvPr id="3" name="Content Placeholder 2"/>
          <p:cNvSpPr>
            <a:spLocks noGrp="1"/>
          </p:cNvSpPr>
          <p:nvPr>
            <p:ph idx="1"/>
          </p:nvPr>
        </p:nvSpPr>
        <p:spPr>
          <a:xfrm>
            <a:off x="1097280" y="1845733"/>
            <a:ext cx="10058400" cy="4445737"/>
          </a:xfrm>
        </p:spPr>
        <p:txBody>
          <a:bodyPr>
            <a:normAutofit lnSpcReduction="10000"/>
          </a:bodyPr>
          <a:lstStyle/>
          <a:p>
            <a:pPr>
              <a:buFont typeface="Wingdings" panose="05000000000000000000" pitchFamily="2" charset="2"/>
              <a:buChar char="§"/>
            </a:pPr>
            <a:r>
              <a:rPr lang="en-US" dirty="0" smtClean="0"/>
              <a:t>Include the sun, atmosphere, ocean, mountains and other factors that affect climate and climate change in the environment where your species lives</a:t>
            </a:r>
          </a:p>
          <a:p>
            <a:pPr>
              <a:buFont typeface="Wingdings" panose="05000000000000000000" pitchFamily="2" charset="2"/>
              <a:buChar char="§"/>
            </a:pPr>
            <a:r>
              <a:rPr lang="en-US" dirty="0" smtClean="0"/>
              <a:t>Include climate/climate change factors for the region within which your species lives – ex. temperature, precipitation, climate events, snow, ice, soil water content</a:t>
            </a:r>
            <a:endParaRPr lang="en-US" dirty="0"/>
          </a:p>
          <a:p>
            <a:pPr>
              <a:buFont typeface="Wingdings" panose="05000000000000000000" pitchFamily="2" charset="2"/>
              <a:buChar char="§"/>
            </a:pPr>
            <a:r>
              <a:rPr lang="en-US" dirty="0"/>
              <a:t>Show how </a:t>
            </a:r>
            <a:r>
              <a:rPr lang="en-US" dirty="0" smtClean="0"/>
              <a:t>climate/climate change factors are linked to population dynamics of your selected species (number of individuals, number of births, number of deaths, immigration, emigration) </a:t>
            </a:r>
          </a:p>
          <a:p>
            <a:pPr>
              <a:buFont typeface="Wingdings" panose="05000000000000000000" pitchFamily="2" charset="2"/>
              <a:buChar char="§"/>
            </a:pPr>
            <a:r>
              <a:rPr lang="en-US" dirty="0" smtClean="0"/>
              <a:t>Show </a:t>
            </a:r>
            <a:r>
              <a:rPr lang="en-US" dirty="0"/>
              <a:t>how ecological interactions (e.g. predation, parasitism, mutualism, competition, or commensalism) and </a:t>
            </a:r>
            <a:r>
              <a:rPr lang="en-US" dirty="0" smtClean="0"/>
              <a:t>ecological processes </a:t>
            </a:r>
            <a:r>
              <a:rPr lang="en-US" dirty="0"/>
              <a:t>(e.g. photosynthesis, respiration</a:t>
            </a:r>
            <a:r>
              <a:rPr lang="en-US" dirty="0" smtClean="0"/>
              <a:t>, growth) </a:t>
            </a:r>
            <a:r>
              <a:rPr lang="en-US" dirty="0"/>
              <a:t>are </a:t>
            </a:r>
            <a:r>
              <a:rPr lang="en-US" dirty="0" smtClean="0"/>
              <a:t>affected by climate/climate change for the species you selected and other species that affect the abundance of your selected species.</a:t>
            </a:r>
            <a:endParaRPr lang="en-US" dirty="0"/>
          </a:p>
          <a:p>
            <a:pPr>
              <a:buFont typeface="Wingdings" panose="05000000000000000000" pitchFamily="2" charset="2"/>
              <a:buChar char="§"/>
            </a:pPr>
            <a:r>
              <a:rPr lang="en-US" dirty="0" smtClean="0"/>
              <a:t>Include and highlight any feedbacks, ex. does the abundance of the species affect climate? Does one environmental change, such as less sea ice, affect another environmental change?  Does the abundance of one species affect the abundance of another in a way that changes the abundance of the first.</a:t>
            </a:r>
            <a:endParaRPr lang="en-US" dirty="0"/>
          </a:p>
          <a:p>
            <a:pPr>
              <a:buFont typeface="Wingdings" panose="05000000000000000000" pitchFamily="2" charset="2"/>
              <a:buChar char="§"/>
            </a:pPr>
            <a:endParaRPr lang="en-US" dirty="0"/>
          </a:p>
        </p:txBody>
      </p:sp>
      <p:sp>
        <p:nvSpPr>
          <p:cNvPr id="4" name="TextBox 3"/>
          <p:cNvSpPr txBox="1"/>
          <p:nvPr/>
        </p:nvSpPr>
        <p:spPr>
          <a:xfrm>
            <a:off x="8567576" y="122730"/>
            <a:ext cx="3269974" cy="1569660"/>
          </a:xfrm>
          <a:prstGeom prst="rect">
            <a:avLst/>
          </a:prstGeom>
          <a:noFill/>
        </p:spPr>
        <p:txBody>
          <a:bodyPr wrap="square" rtlCol="0">
            <a:spAutoFit/>
          </a:bodyPr>
          <a:lstStyle/>
          <a:p>
            <a:r>
              <a:rPr lang="en-US" sz="2400" dirty="0" smtClean="0"/>
              <a:t>For your concept map, label all arrows for process that leads </a:t>
            </a:r>
            <a:r>
              <a:rPr lang="en-US" sz="2400" smtClean="0"/>
              <a:t>to changes</a:t>
            </a:r>
            <a:endParaRPr lang="en-US" sz="2400" dirty="0"/>
          </a:p>
        </p:txBody>
      </p:sp>
    </p:spTree>
    <p:extLst>
      <p:ext uri="{BB962C8B-B14F-4D97-AF65-F5344CB8AC3E}">
        <p14:creationId xmlns:p14="http://schemas.microsoft.com/office/powerpoint/2010/main" val="3862773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students choose – </a:t>
            </a:r>
            <a:br>
              <a:rPr lang="en-US" dirty="0" smtClean="0"/>
            </a:br>
            <a:r>
              <a:rPr lang="en-US" sz="3200" i="1" dirty="0" smtClean="0"/>
              <a:t>I learn from them</a:t>
            </a:r>
            <a:endParaRPr lang="en-US" sz="3200" i="1" dirty="0"/>
          </a:p>
        </p:txBody>
      </p:sp>
      <p:pic>
        <p:nvPicPr>
          <p:cNvPr id="6" name="Content Placeholder 5"/>
          <p:cNvPicPr>
            <a:picLocks noGrp="1" noChangeAspect="1"/>
          </p:cNvPicPr>
          <p:nvPr>
            <p:ph sz="half" idx="1"/>
          </p:nvPr>
        </p:nvPicPr>
        <p:blipFill>
          <a:blip r:embed="rId3"/>
          <a:stretch>
            <a:fillRect/>
          </a:stretch>
        </p:blipFill>
        <p:spPr>
          <a:xfrm>
            <a:off x="1097280" y="1984240"/>
            <a:ext cx="4938712" cy="1468265"/>
          </a:xfrm>
          <a:prstGeom prst="rect">
            <a:avLst/>
          </a:prstGeo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26369" y="1984240"/>
            <a:ext cx="4660900" cy="30988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80" y="3533640"/>
            <a:ext cx="2650121" cy="1764981"/>
          </a:xfrm>
          <a:prstGeom prst="rect">
            <a:avLst/>
          </a:prstGeom>
        </p:spPr>
      </p:pic>
      <p:pic>
        <p:nvPicPr>
          <p:cNvPr id="9" name="Picture 8"/>
          <p:cNvPicPr>
            <a:picLocks noChangeAspect="1"/>
          </p:cNvPicPr>
          <p:nvPr/>
        </p:nvPicPr>
        <p:blipFill>
          <a:blip r:embed="rId6"/>
          <a:stretch>
            <a:fillRect/>
          </a:stretch>
        </p:blipFill>
        <p:spPr>
          <a:xfrm>
            <a:off x="3812589" y="3533641"/>
            <a:ext cx="2437499" cy="1368144"/>
          </a:xfrm>
          <a:prstGeom prst="rect">
            <a:avLst/>
          </a:prstGeom>
        </p:spPr>
      </p:pic>
      <p:sp>
        <p:nvSpPr>
          <p:cNvPr id="10" name="Title 1"/>
          <p:cNvSpPr txBox="1">
            <a:spLocks/>
          </p:cNvSpPr>
          <p:nvPr/>
        </p:nvSpPr>
        <p:spPr>
          <a:xfrm>
            <a:off x="3969802" y="5083040"/>
            <a:ext cx="8222198" cy="147002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6800" smtClean="0">
                <a:latin typeface="Phosphate Inline"/>
                <a:cs typeface="Phosphate Inline"/>
              </a:rPr>
              <a:t>West Nile Virus</a:t>
            </a:r>
            <a:endParaRPr lang="en-US" sz="6800" dirty="0">
              <a:latin typeface="Phosphate Inline"/>
              <a:cs typeface="Phosphate Inline"/>
            </a:endParaRPr>
          </a:p>
        </p:txBody>
      </p:sp>
    </p:spTree>
    <p:extLst>
      <p:ext uri="{BB962C8B-B14F-4D97-AF65-F5344CB8AC3E}">
        <p14:creationId xmlns:p14="http://schemas.microsoft.com/office/powerpoint/2010/main" val="1708403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triped Right Arrow 30"/>
          <p:cNvSpPr/>
          <p:nvPr/>
        </p:nvSpPr>
        <p:spPr>
          <a:xfrm>
            <a:off x="2495000" y="5950539"/>
            <a:ext cx="6386683" cy="645721"/>
          </a:xfrm>
          <a:prstGeom prst="strip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Positive Feedback Loop</a:t>
            </a:r>
          </a:p>
        </p:txBody>
      </p:sp>
      <p:grpSp>
        <p:nvGrpSpPr>
          <p:cNvPr id="32" name="Group 31"/>
          <p:cNvGrpSpPr/>
          <p:nvPr/>
        </p:nvGrpSpPr>
        <p:grpSpPr>
          <a:xfrm>
            <a:off x="1653181" y="448211"/>
            <a:ext cx="8309851" cy="4917394"/>
            <a:chOff x="489619" y="1148856"/>
            <a:chExt cx="8309851" cy="4917394"/>
          </a:xfrm>
        </p:grpSpPr>
        <p:sp>
          <p:nvSpPr>
            <p:cNvPr id="33" name="Rounded Rectangle 32"/>
            <p:cNvSpPr/>
            <p:nvPr/>
          </p:nvSpPr>
          <p:spPr>
            <a:xfrm>
              <a:off x="6778150" y="2242074"/>
              <a:ext cx="2021320" cy="549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Population Decline</a:t>
              </a:r>
            </a:p>
          </p:txBody>
        </p:sp>
        <p:sp>
          <p:nvSpPr>
            <p:cNvPr id="34" name="Rounded Rectangle 33"/>
            <p:cNvSpPr/>
            <p:nvPr/>
          </p:nvSpPr>
          <p:spPr>
            <a:xfrm>
              <a:off x="6778150" y="4172260"/>
              <a:ext cx="2021320" cy="4956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Population Increase</a:t>
              </a:r>
            </a:p>
          </p:txBody>
        </p:sp>
        <p:sp>
          <p:nvSpPr>
            <p:cNvPr id="35" name="Rounded Rectangle 34"/>
            <p:cNvSpPr/>
            <p:nvPr/>
          </p:nvSpPr>
          <p:spPr>
            <a:xfrm>
              <a:off x="489619" y="2402023"/>
              <a:ext cx="1667761" cy="4589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Climate Change</a:t>
              </a:r>
            </a:p>
          </p:txBody>
        </p:sp>
        <p:sp>
          <p:nvSpPr>
            <p:cNvPr id="36" name="Rounded Rectangle 35"/>
            <p:cNvSpPr/>
            <p:nvPr/>
          </p:nvSpPr>
          <p:spPr>
            <a:xfrm>
              <a:off x="489619" y="3656580"/>
              <a:ext cx="1667761" cy="5569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Overfishing</a:t>
              </a:r>
            </a:p>
          </p:txBody>
        </p:sp>
        <p:sp>
          <p:nvSpPr>
            <p:cNvPr id="37" name="Rounded Rectangle 36"/>
            <p:cNvSpPr/>
            <p:nvPr/>
          </p:nvSpPr>
          <p:spPr>
            <a:xfrm>
              <a:off x="489619" y="4667920"/>
              <a:ext cx="1667761" cy="4773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Populated Coastal Cities</a:t>
              </a:r>
            </a:p>
          </p:txBody>
        </p:sp>
        <p:sp>
          <p:nvSpPr>
            <p:cNvPr id="38" name="Rounded Rectangle 37"/>
            <p:cNvSpPr/>
            <p:nvPr/>
          </p:nvSpPr>
          <p:spPr>
            <a:xfrm>
              <a:off x="2509292" y="1148857"/>
              <a:ext cx="1652461" cy="4895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Ocean Acidification</a:t>
              </a:r>
            </a:p>
          </p:txBody>
        </p:sp>
        <p:sp>
          <p:nvSpPr>
            <p:cNvPr id="39" name="Rounded Rectangle 38"/>
            <p:cNvSpPr/>
            <p:nvPr/>
          </p:nvSpPr>
          <p:spPr>
            <a:xfrm>
              <a:off x="4789076" y="1148856"/>
              <a:ext cx="1652461" cy="4589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Decreased Polyp Budding</a:t>
              </a:r>
            </a:p>
          </p:txBody>
        </p:sp>
        <p:cxnSp>
          <p:nvCxnSpPr>
            <p:cNvPr id="40" name="Straight Arrow Connector 39"/>
            <p:cNvCxnSpPr/>
            <p:nvPr/>
          </p:nvCxnSpPr>
          <p:spPr>
            <a:xfrm flipV="1">
              <a:off x="1453554" y="1493095"/>
              <a:ext cx="933334" cy="8936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8" idx="3"/>
              <a:endCxn id="39" idx="1"/>
            </p:cNvCxnSpPr>
            <p:nvPr/>
          </p:nvCxnSpPr>
          <p:spPr>
            <a:xfrm flipV="1">
              <a:off x="4161753" y="1378349"/>
              <a:ext cx="627323" cy="15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9" idx="3"/>
            </p:cNvCxnSpPr>
            <p:nvPr/>
          </p:nvCxnSpPr>
          <p:spPr>
            <a:xfrm>
              <a:off x="6441537" y="1378349"/>
              <a:ext cx="1331149" cy="794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3075413" y="2516769"/>
              <a:ext cx="2478692" cy="6884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Stronger East Australian Current</a:t>
              </a:r>
            </a:p>
          </p:txBody>
        </p:sp>
        <p:cxnSp>
          <p:nvCxnSpPr>
            <p:cNvPr id="44" name="Straight Arrow Connector 43"/>
            <p:cNvCxnSpPr/>
            <p:nvPr/>
          </p:nvCxnSpPr>
          <p:spPr>
            <a:xfrm>
              <a:off x="2157380" y="2616215"/>
              <a:ext cx="841531" cy="152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5615307" y="2906908"/>
              <a:ext cx="2111478" cy="10939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Rounded Rectangle 45"/>
            <p:cNvSpPr/>
            <p:nvPr/>
          </p:nvSpPr>
          <p:spPr>
            <a:xfrm>
              <a:off x="2432790" y="3615293"/>
              <a:ext cx="1728964" cy="5569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Less competition</a:t>
              </a:r>
            </a:p>
          </p:txBody>
        </p:sp>
        <p:sp>
          <p:nvSpPr>
            <p:cNvPr id="47" name="Rounded Rectangle 46"/>
            <p:cNvSpPr/>
            <p:nvPr/>
          </p:nvSpPr>
          <p:spPr>
            <a:xfrm>
              <a:off x="4528968" y="3676600"/>
              <a:ext cx="1300549" cy="4956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More food</a:t>
              </a:r>
            </a:p>
          </p:txBody>
        </p:sp>
        <p:cxnSp>
          <p:nvCxnSpPr>
            <p:cNvPr id="48" name="Straight Arrow Connector 47"/>
            <p:cNvCxnSpPr>
              <a:stCxn id="36" idx="3"/>
            </p:cNvCxnSpPr>
            <p:nvPr/>
          </p:nvCxnSpPr>
          <p:spPr>
            <a:xfrm>
              <a:off x="2157380" y="3935064"/>
              <a:ext cx="22950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46" idx="3"/>
            </p:cNvCxnSpPr>
            <p:nvPr/>
          </p:nvCxnSpPr>
          <p:spPr>
            <a:xfrm>
              <a:off x="4161754" y="3893777"/>
              <a:ext cx="36721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7" idx="3"/>
            </p:cNvCxnSpPr>
            <p:nvPr/>
          </p:nvCxnSpPr>
          <p:spPr>
            <a:xfrm>
              <a:off x="5829517" y="3924430"/>
              <a:ext cx="841529" cy="4956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Rounded Rectangle 50"/>
            <p:cNvSpPr/>
            <p:nvPr/>
          </p:nvSpPr>
          <p:spPr>
            <a:xfrm>
              <a:off x="3519130" y="5132980"/>
              <a:ext cx="1912571" cy="4773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Nutrient increase</a:t>
              </a:r>
            </a:p>
          </p:txBody>
        </p:sp>
        <p:sp>
          <p:nvSpPr>
            <p:cNvPr id="52" name="Rounded Rectangle 51"/>
            <p:cNvSpPr/>
            <p:nvPr/>
          </p:nvSpPr>
          <p:spPr>
            <a:xfrm>
              <a:off x="489619" y="5377773"/>
              <a:ext cx="2019673" cy="6884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Farming and Industrial Activities</a:t>
              </a:r>
            </a:p>
          </p:txBody>
        </p:sp>
        <p:cxnSp>
          <p:nvCxnSpPr>
            <p:cNvPr id="53" name="Straight Arrow Connector 52"/>
            <p:cNvCxnSpPr/>
            <p:nvPr/>
          </p:nvCxnSpPr>
          <p:spPr>
            <a:xfrm flipV="1">
              <a:off x="2876506" y="5371642"/>
              <a:ext cx="642624" cy="61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Elbow Connector 53"/>
            <p:cNvCxnSpPr>
              <a:stCxn id="37" idx="3"/>
            </p:cNvCxnSpPr>
            <p:nvPr/>
          </p:nvCxnSpPr>
          <p:spPr>
            <a:xfrm>
              <a:off x="2157380" y="4906582"/>
              <a:ext cx="719126" cy="238661"/>
            </a:xfrm>
            <a:prstGeom prst="bentConnector3">
              <a:avLst>
                <a:gd name="adj1" fmla="val 99537"/>
              </a:avLst>
            </a:prstGeom>
          </p:spPr>
          <p:style>
            <a:lnRef idx="2">
              <a:schemeClr val="accent1"/>
            </a:lnRef>
            <a:fillRef idx="0">
              <a:schemeClr val="accent1"/>
            </a:fillRef>
            <a:effectRef idx="1">
              <a:schemeClr val="accent1"/>
            </a:effectRef>
            <a:fontRef idx="minor">
              <a:schemeClr val="tx1"/>
            </a:fontRef>
          </p:style>
        </p:cxnSp>
        <p:cxnSp>
          <p:nvCxnSpPr>
            <p:cNvPr id="55" name="Elbow Connector 54"/>
            <p:cNvCxnSpPr>
              <a:stCxn id="52" idx="3"/>
            </p:cNvCxnSpPr>
            <p:nvPr/>
          </p:nvCxnSpPr>
          <p:spPr>
            <a:xfrm flipV="1">
              <a:off x="2509292" y="5145244"/>
              <a:ext cx="367214" cy="576768"/>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5431701" y="5475699"/>
              <a:ext cx="397816"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Rounded Rectangle 56"/>
            <p:cNvSpPr/>
            <p:nvPr/>
          </p:nvSpPr>
          <p:spPr>
            <a:xfrm>
              <a:off x="5918540" y="5147956"/>
              <a:ext cx="1719219" cy="5767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Hypoxia</a:t>
              </a:r>
            </a:p>
          </p:txBody>
        </p:sp>
        <p:cxnSp>
          <p:nvCxnSpPr>
            <p:cNvPr id="58" name="Straight Arrow Connector 57"/>
            <p:cNvCxnSpPr/>
            <p:nvPr/>
          </p:nvCxnSpPr>
          <p:spPr>
            <a:xfrm flipV="1">
              <a:off x="6778150" y="4667920"/>
              <a:ext cx="859609" cy="4650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09940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28698" y="505758"/>
            <a:ext cx="1387181" cy="1672160"/>
          </a:xfrm>
          <a:prstGeom prst="rect">
            <a:avLst/>
          </a:prstGeom>
          <a:solidFill>
            <a:schemeClr val="accent1">
              <a:lumMod val="20000"/>
              <a:lumOff val="80000"/>
            </a:schemeClr>
          </a:solidFill>
          <a:ln w="28575">
            <a:solidFill>
              <a:schemeClr val="tx1"/>
            </a:solidFill>
          </a:ln>
        </p:spPr>
        <p:txBody>
          <a:bodyPr wrap="square" rtlCol="0">
            <a:spAutoFit/>
          </a:bodyPr>
          <a:lstStyle/>
          <a:p>
            <a:pPr algn="ctr"/>
            <a:r>
              <a:rPr lang="en-US" sz="2000" dirty="0" smtClean="0"/>
              <a:t>Ross Sea, Antarctica/Western Antarctic Peninsula</a:t>
            </a:r>
            <a:endParaRPr lang="en-US" sz="2000" dirty="0"/>
          </a:p>
        </p:txBody>
      </p:sp>
      <p:sp>
        <p:nvSpPr>
          <p:cNvPr id="8" name="Right Arrow 7"/>
          <p:cNvSpPr/>
          <p:nvPr/>
        </p:nvSpPr>
        <p:spPr>
          <a:xfrm>
            <a:off x="1494962" y="472927"/>
            <a:ext cx="2718244" cy="729723"/>
          </a:xfrm>
          <a:prstGeom prst="rightArrow">
            <a:avLst/>
          </a:prstGeom>
          <a:solidFill>
            <a:srgbClr val="FFFF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1424296" y="574931"/>
            <a:ext cx="2557530" cy="507831"/>
          </a:xfrm>
          <a:prstGeom prst="rect">
            <a:avLst/>
          </a:prstGeom>
          <a:noFill/>
        </p:spPr>
        <p:txBody>
          <a:bodyPr wrap="square" rtlCol="0">
            <a:spAutoFit/>
          </a:bodyPr>
          <a:lstStyle/>
          <a:p>
            <a:pPr algn="ctr"/>
            <a:r>
              <a:rPr lang="en-US" sz="1600" dirty="0" smtClean="0"/>
              <a:t>Increased Temperatures </a:t>
            </a:r>
          </a:p>
          <a:p>
            <a:pPr algn="ctr"/>
            <a:r>
              <a:rPr lang="en-US" sz="1050" dirty="0" smtClean="0"/>
              <a:t>(climate </a:t>
            </a:r>
            <a:r>
              <a:rPr lang="en-US" sz="1100" dirty="0" smtClean="0"/>
              <a:t>warming</a:t>
            </a:r>
            <a:r>
              <a:rPr lang="en-US" sz="1050" dirty="0" smtClean="0"/>
              <a:t>)</a:t>
            </a:r>
            <a:endParaRPr lang="en-US" sz="1050" dirty="0"/>
          </a:p>
        </p:txBody>
      </p:sp>
      <p:sp>
        <p:nvSpPr>
          <p:cNvPr id="10" name="TextBox 9"/>
          <p:cNvSpPr txBox="1"/>
          <p:nvPr/>
        </p:nvSpPr>
        <p:spPr>
          <a:xfrm>
            <a:off x="4204371" y="209878"/>
            <a:ext cx="1890907" cy="1323439"/>
          </a:xfrm>
          <a:prstGeom prst="rect">
            <a:avLst/>
          </a:prstGeom>
          <a:solidFill>
            <a:schemeClr val="accent1">
              <a:lumMod val="75000"/>
            </a:schemeClr>
          </a:solidFill>
          <a:ln>
            <a:noFill/>
            <a:prstDash val="solid"/>
          </a:ln>
        </p:spPr>
        <p:txBody>
          <a:bodyPr wrap="square" rtlCol="0">
            <a:spAutoFit/>
          </a:bodyPr>
          <a:lstStyle/>
          <a:p>
            <a:pPr algn="ctr"/>
            <a:r>
              <a:rPr lang="en-US" sz="2000" dirty="0" smtClean="0"/>
              <a:t>Warmer Atmosphere: More Moisture in air</a:t>
            </a:r>
            <a:endParaRPr lang="en-US" sz="2000" dirty="0"/>
          </a:p>
        </p:txBody>
      </p:sp>
      <p:sp>
        <p:nvSpPr>
          <p:cNvPr id="11" name="Right Arrow 10"/>
          <p:cNvSpPr/>
          <p:nvPr/>
        </p:nvSpPr>
        <p:spPr>
          <a:xfrm>
            <a:off x="6095279" y="560350"/>
            <a:ext cx="674705" cy="642299"/>
          </a:xfrm>
          <a:prstGeom prst="rightArrow">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8585252" y="510343"/>
            <a:ext cx="1595331" cy="1015663"/>
          </a:xfrm>
          <a:prstGeom prst="rect">
            <a:avLst/>
          </a:prstGeom>
          <a:solidFill>
            <a:srgbClr val="0099CC"/>
          </a:solidFill>
          <a:ln>
            <a:noFill/>
          </a:ln>
        </p:spPr>
        <p:txBody>
          <a:bodyPr wrap="square" rtlCol="0">
            <a:spAutoFit/>
          </a:bodyPr>
          <a:lstStyle/>
          <a:p>
            <a:pPr algn="ctr"/>
            <a:r>
              <a:rPr lang="en-US" sz="2000" dirty="0" smtClean="0"/>
              <a:t>Less Snow Free Ground for Breeding</a:t>
            </a:r>
            <a:endParaRPr lang="en-US" sz="2000" dirty="0"/>
          </a:p>
        </p:txBody>
      </p:sp>
      <p:sp>
        <p:nvSpPr>
          <p:cNvPr id="16" name="Right Arrow 15"/>
          <p:cNvSpPr/>
          <p:nvPr/>
        </p:nvSpPr>
        <p:spPr>
          <a:xfrm rot="5400000">
            <a:off x="10181696" y="1993666"/>
            <a:ext cx="2224333" cy="642299"/>
          </a:xfrm>
          <a:prstGeom prst="rightArrow">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p:cNvSpPr txBox="1"/>
          <p:nvPr/>
        </p:nvSpPr>
        <p:spPr>
          <a:xfrm>
            <a:off x="10686195" y="3426981"/>
            <a:ext cx="1356499" cy="1384995"/>
          </a:xfrm>
          <a:prstGeom prst="rect">
            <a:avLst/>
          </a:prstGeom>
          <a:solidFill>
            <a:schemeClr val="accent1">
              <a:lumMod val="50000"/>
            </a:schemeClr>
          </a:solidFill>
          <a:ln w="28575">
            <a:solidFill>
              <a:srgbClr val="FF0000"/>
            </a:solidFill>
          </a:ln>
        </p:spPr>
        <p:txBody>
          <a:bodyPr wrap="square" rtlCol="0">
            <a:spAutoFit/>
          </a:bodyPr>
          <a:lstStyle/>
          <a:p>
            <a:pPr algn="ctr"/>
            <a:r>
              <a:rPr lang="en-US" sz="2000" b="1" dirty="0" smtClean="0">
                <a:solidFill>
                  <a:schemeClr val="bg1"/>
                </a:solidFill>
              </a:rPr>
              <a:t>Adelie Penguin Population </a:t>
            </a:r>
            <a:r>
              <a:rPr lang="en-US" sz="2400" b="1" dirty="0" smtClean="0">
                <a:solidFill>
                  <a:srgbClr val="FF0000"/>
                </a:solidFill>
              </a:rPr>
              <a:t>Decrease</a:t>
            </a:r>
            <a:endParaRPr lang="en-US" sz="2400" b="1" dirty="0">
              <a:solidFill>
                <a:srgbClr val="FF0000"/>
              </a:solidFill>
            </a:endParaRPr>
          </a:p>
        </p:txBody>
      </p:sp>
      <p:sp>
        <p:nvSpPr>
          <p:cNvPr id="18" name="Right Arrow 17"/>
          <p:cNvSpPr/>
          <p:nvPr/>
        </p:nvSpPr>
        <p:spPr>
          <a:xfrm rot="5400000">
            <a:off x="2745953" y="1271414"/>
            <a:ext cx="1157149" cy="642299"/>
          </a:xfrm>
          <a:prstGeom prst="rightArrow">
            <a:avLst/>
          </a:prstGeom>
          <a:solidFill>
            <a:srgbClr val="FFFF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p:nvSpPr>
        <p:spPr>
          <a:xfrm>
            <a:off x="6781639" y="1635217"/>
            <a:ext cx="1375930" cy="2139047"/>
          </a:xfrm>
          <a:prstGeom prst="rect">
            <a:avLst/>
          </a:prstGeom>
          <a:solidFill>
            <a:schemeClr val="accent1">
              <a:lumMod val="60000"/>
              <a:lumOff val="40000"/>
            </a:schemeClr>
          </a:solidFill>
          <a:ln>
            <a:noFill/>
          </a:ln>
        </p:spPr>
        <p:txBody>
          <a:bodyPr wrap="square" rtlCol="0">
            <a:spAutoFit/>
          </a:bodyPr>
          <a:lstStyle/>
          <a:p>
            <a:pPr algn="ctr"/>
            <a:r>
              <a:rPr lang="en-US" sz="1900" dirty="0" smtClean="0"/>
              <a:t>Highly Ice Tolerant Chinstrap &amp; Gentoo Penguins Population Increase</a:t>
            </a:r>
            <a:endParaRPr lang="en-US" sz="1900" dirty="0"/>
          </a:p>
        </p:txBody>
      </p:sp>
      <p:sp>
        <p:nvSpPr>
          <p:cNvPr id="23" name="Right Arrow 22"/>
          <p:cNvSpPr/>
          <p:nvPr/>
        </p:nvSpPr>
        <p:spPr>
          <a:xfrm>
            <a:off x="2993041" y="1690714"/>
            <a:ext cx="1220164" cy="653768"/>
          </a:xfrm>
          <a:prstGeom prst="rightArrow">
            <a:avLst/>
          </a:prstGeom>
          <a:solidFill>
            <a:srgbClr val="FFFF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p:cNvSpPr txBox="1"/>
          <p:nvPr/>
        </p:nvSpPr>
        <p:spPr>
          <a:xfrm>
            <a:off x="4204371" y="1636596"/>
            <a:ext cx="1890908" cy="707886"/>
          </a:xfrm>
          <a:prstGeom prst="rect">
            <a:avLst/>
          </a:prstGeom>
          <a:solidFill>
            <a:schemeClr val="accent1">
              <a:lumMod val="75000"/>
            </a:schemeClr>
          </a:solidFill>
          <a:ln>
            <a:noFill/>
            <a:prstDash val="solid"/>
          </a:ln>
        </p:spPr>
        <p:txBody>
          <a:bodyPr wrap="square" rtlCol="0">
            <a:spAutoFit/>
          </a:bodyPr>
          <a:lstStyle/>
          <a:p>
            <a:pPr algn="ctr"/>
            <a:r>
              <a:rPr lang="en-US" sz="2000" dirty="0" smtClean="0"/>
              <a:t>Loss of Winter Sea Ice</a:t>
            </a:r>
            <a:endParaRPr lang="en-US" sz="2000" dirty="0"/>
          </a:p>
        </p:txBody>
      </p:sp>
      <p:sp>
        <p:nvSpPr>
          <p:cNvPr id="26" name="Right Arrow 25"/>
          <p:cNvSpPr/>
          <p:nvPr/>
        </p:nvSpPr>
        <p:spPr>
          <a:xfrm>
            <a:off x="10180584" y="560350"/>
            <a:ext cx="491031" cy="642299"/>
          </a:xfrm>
          <a:prstGeom prst="rightArrow">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ight Arrow 26"/>
          <p:cNvSpPr/>
          <p:nvPr/>
        </p:nvSpPr>
        <p:spPr>
          <a:xfrm rot="5400000">
            <a:off x="-1087063" y="3717436"/>
            <a:ext cx="3834361" cy="741766"/>
          </a:xfrm>
          <a:prstGeom prst="rightArrow">
            <a:avLst/>
          </a:prstGeom>
          <a:solidFill>
            <a:srgbClr val="FFFF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ight Arrow 27"/>
          <p:cNvSpPr/>
          <p:nvPr/>
        </p:nvSpPr>
        <p:spPr>
          <a:xfrm rot="5400000">
            <a:off x="8349053" y="2870027"/>
            <a:ext cx="1697917" cy="642299"/>
          </a:xfrm>
          <a:prstGeom prst="rightArrow">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Box 28"/>
          <p:cNvSpPr txBox="1"/>
          <p:nvPr/>
        </p:nvSpPr>
        <p:spPr>
          <a:xfrm>
            <a:off x="6816434" y="4040135"/>
            <a:ext cx="3364149" cy="707886"/>
          </a:xfrm>
          <a:prstGeom prst="rect">
            <a:avLst/>
          </a:prstGeom>
          <a:solidFill>
            <a:srgbClr val="008080"/>
          </a:solidFill>
          <a:ln w="28575">
            <a:solidFill>
              <a:schemeClr val="bg1"/>
            </a:solidFill>
          </a:ln>
        </p:spPr>
        <p:txBody>
          <a:bodyPr wrap="square" rtlCol="0">
            <a:spAutoFit/>
          </a:bodyPr>
          <a:lstStyle/>
          <a:p>
            <a:pPr algn="ctr"/>
            <a:r>
              <a:rPr lang="en-US" sz="2000" dirty="0" smtClean="0"/>
              <a:t>Impacts Food Supply Negatively</a:t>
            </a:r>
            <a:endParaRPr lang="en-US" sz="2000" dirty="0"/>
          </a:p>
        </p:txBody>
      </p:sp>
      <p:sp>
        <p:nvSpPr>
          <p:cNvPr id="30" name="Right Arrow 29"/>
          <p:cNvSpPr/>
          <p:nvPr/>
        </p:nvSpPr>
        <p:spPr>
          <a:xfrm>
            <a:off x="6095278" y="1690714"/>
            <a:ext cx="674706" cy="642299"/>
          </a:xfrm>
          <a:prstGeom prst="rightArrow">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TextBox 31"/>
          <p:cNvSpPr txBox="1"/>
          <p:nvPr/>
        </p:nvSpPr>
        <p:spPr>
          <a:xfrm>
            <a:off x="128698" y="6005496"/>
            <a:ext cx="1366264" cy="707886"/>
          </a:xfrm>
          <a:prstGeom prst="rect">
            <a:avLst/>
          </a:prstGeom>
          <a:solidFill>
            <a:schemeClr val="accent1">
              <a:lumMod val="75000"/>
            </a:schemeClr>
          </a:solidFill>
          <a:ln>
            <a:noFill/>
            <a:prstDash val="solid"/>
          </a:ln>
        </p:spPr>
        <p:txBody>
          <a:bodyPr wrap="square" rtlCol="0">
            <a:spAutoFit/>
          </a:bodyPr>
          <a:lstStyle/>
          <a:p>
            <a:pPr algn="ctr"/>
            <a:r>
              <a:rPr lang="en-US" sz="2000" dirty="0" smtClean="0"/>
              <a:t>Glaciers Retreat</a:t>
            </a:r>
            <a:endParaRPr lang="en-US" sz="2000" dirty="0"/>
          </a:p>
        </p:txBody>
      </p:sp>
      <p:sp>
        <p:nvSpPr>
          <p:cNvPr id="33" name="TextBox 32"/>
          <p:cNvSpPr txBox="1"/>
          <p:nvPr/>
        </p:nvSpPr>
        <p:spPr>
          <a:xfrm>
            <a:off x="4213086" y="5698870"/>
            <a:ext cx="1882072" cy="1015663"/>
          </a:xfrm>
          <a:prstGeom prst="rect">
            <a:avLst/>
          </a:prstGeom>
          <a:solidFill>
            <a:schemeClr val="accent1">
              <a:lumMod val="60000"/>
              <a:lumOff val="40000"/>
            </a:schemeClr>
          </a:solidFill>
          <a:ln>
            <a:noFill/>
          </a:ln>
        </p:spPr>
        <p:txBody>
          <a:bodyPr wrap="square" rtlCol="0">
            <a:spAutoFit/>
          </a:bodyPr>
          <a:lstStyle/>
          <a:p>
            <a:pPr algn="ctr"/>
            <a:r>
              <a:rPr lang="en-US" sz="2000" dirty="0" smtClean="0"/>
              <a:t>More Bare, Snow-Free Ground</a:t>
            </a:r>
            <a:endParaRPr lang="en-US" sz="2000" dirty="0"/>
          </a:p>
        </p:txBody>
      </p:sp>
      <p:sp>
        <p:nvSpPr>
          <p:cNvPr id="34" name="TextBox 33"/>
          <p:cNvSpPr txBox="1"/>
          <p:nvPr/>
        </p:nvSpPr>
        <p:spPr>
          <a:xfrm>
            <a:off x="6769984" y="6128328"/>
            <a:ext cx="3274120" cy="400110"/>
          </a:xfrm>
          <a:prstGeom prst="rect">
            <a:avLst/>
          </a:prstGeom>
          <a:solidFill>
            <a:srgbClr val="008080"/>
          </a:solidFill>
          <a:ln w="28575">
            <a:solidFill>
              <a:schemeClr val="bg1"/>
            </a:solidFill>
          </a:ln>
        </p:spPr>
        <p:txBody>
          <a:bodyPr wrap="square" rtlCol="0">
            <a:spAutoFit/>
          </a:bodyPr>
          <a:lstStyle/>
          <a:p>
            <a:pPr algn="ctr"/>
            <a:r>
              <a:rPr lang="en-US" sz="2000" dirty="0" smtClean="0"/>
              <a:t>Ability to Breed Better</a:t>
            </a:r>
            <a:endParaRPr lang="en-US" sz="2000" dirty="0"/>
          </a:p>
        </p:txBody>
      </p:sp>
      <p:sp>
        <p:nvSpPr>
          <p:cNvPr id="35" name="TextBox 34"/>
          <p:cNvSpPr txBox="1"/>
          <p:nvPr/>
        </p:nvSpPr>
        <p:spPr>
          <a:xfrm>
            <a:off x="10686195" y="5328387"/>
            <a:ext cx="1356499" cy="1384995"/>
          </a:xfrm>
          <a:prstGeom prst="rect">
            <a:avLst/>
          </a:prstGeom>
          <a:solidFill>
            <a:schemeClr val="accent1">
              <a:lumMod val="50000"/>
            </a:schemeClr>
          </a:solidFill>
          <a:ln w="28575">
            <a:solidFill>
              <a:srgbClr val="92D050"/>
            </a:solidFill>
          </a:ln>
        </p:spPr>
        <p:txBody>
          <a:bodyPr wrap="square" rtlCol="0">
            <a:spAutoFit/>
          </a:bodyPr>
          <a:lstStyle/>
          <a:p>
            <a:pPr algn="ctr"/>
            <a:r>
              <a:rPr lang="en-US" sz="2000" b="1" dirty="0" smtClean="0">
                <a:solidFill>
                  <a:schemeClr val="bg1"/>
                </a:solidFill>
              </a:rPr>
              <a:t>Adelie Penguin Population </a:t>
            </a:r>
            <a:r>
              <a:rPr lang="en-US" sz="2400" b="1" dirty="0" smtClean="0">
                <a:solidFill>
                  <a:srgbClr val="92D050"/>
                </a:solidFill>
              </a:rPr>
              <a:t>Increase</a:t>
            </a:r>
            <a:endParaRPr lang="en-US" sz="2400" b="1" dirty="0">
              <a:solidFill>
                <a:srgbClr val="92D050"/>
              </a:solidFill>
            </a:endParaRPr>
          </a:p>
        </p:txBody>
      </p:sp>
      <p:sp>
        <p:nvSpPr>
          <p:cNvPr id="36" name="Right Arrow 35"/>
          <p:cNvSpPr/>
          <p:nvPr/>
        </p:nvSpPr>
        <p:spPr>
          <a:xfrm>
            <a:off x="10052350" y="6023228"/>
            <a:ext cx="619610" cy="642299"/>
          </a:xfrm>
          <a:prstGeom prst="rightArrow">
            <a:avLst/>
          </a:pr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ight Arrow 38"/>
          <p:cNvSpPr/>
          <p:nvPr/>
        </p:nvSpPr>
        <p:spPr>
          <a:xfrm rot="5400000">
            <a:off x="4755290" y="2406394"/>
            <a:ext cx="789061" cy="642299"/>
          </a:xfrm>
          <a:prstGeom prst="rightArrow">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p:cNvSpPr txBox="1"/>
          <p:nvPr/>
        </p:nvSpPr>
        <p:spPr>
          <a:xfrm>
            <a:off x="4214170" y="3122074"/>
            <a:ext cx="1890908" cy="1631216"/>
          </a:xfrm>
          <a:prstGeom prst="rect">
            <a:avLst/>
          </a:prstGeom>
          <a:solidFill>
            <a:schemeClr val="accent1">
              <a:lumMod val="60000"/>
              <a:lumOff val="40000"/>
            </a:schemeClr>
          </a:solidFill>
          <a:ln>
            <a:noFill/>
          </a:ln>
        </p:spPr>
        <p:txBody>
          <a:bodyPr wrap="square" rtlCol="0">
            <a:spAutoFit/>
          </a:bodyPr>
          <a:lstStyle/>
          <a:p>
            <a:pPr algn="ctr"/>
            <a:r>
              <a:rPr lang="en-US" sz="2000" dirty="0" smtClean="0"/>
              <a:t>Food Depletion: Krill, Plankton, &amp; Other Food Sources Reside Under Sea Ice</a:t>
            </a:r>
            <a:endParaRPr lang="en-US" sz="2000" dirty="0"/>
          </a:p>
        </p:txBody>
      </p:sp>
      <p:sp>
        <p:nvSpPr>
          <p:cNvPr id="41" name="Right Arrow 40"/>
          <p:cNvSpPr/>
          <p:nvPr/>
        </p:nvSpPr>
        <p:spPr>
          <a:xfrm>
            <a:off x="6095278" y="4060695"/>
            <a:ext cx="720223" cy="642299"/>
          </a:xfrm>
          <a:prstGeom prst="rightArrow">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p:cNvSpPr txBox="1"/>
          <p:nvPr/>
        </p:nvSpPr>
        <p:spPr>
          <a:xfrm>
            <a:off x="1993368" y="2489212"/>
            <a:ext cx="1525310" cy="1323439"/>
          </a:xfrm>
          <a:prstGeom prst="rect">
            <a:avLst/>
          </a:prstGeom>
          <a:solidFill>
            <a:schemeClr val="accent1">
              <a:lumMod val="75000"/>
            </a:schemeClr>
          </a:solidFill>
          <a:ln>
            <a:noFill/>
            <a:prstDash val="solid"/>
          </a:ln>
        </p:spPr>
        <p:txBody>
          <a:bodyPr wrap="square" rtlCol="0">
            <a:spAutoFit/>
          </a:bodyPr>
          <a:lstStyle/>
          <a:p>
            <a:pPr algn="ctr"/>
            <a:r>
              <a:rPr lang="en-US" sz="2000" dirty="0" smtClean="0"/>
              <a:t>Melting Sea Ice Forms Giant Icebergs</a:t>
            </a:r>
            <a:endParaRPr lang="en-US" sz="2000" dirty="0"/>
          </a:p>
        </p:txBody>
      </p:sp>
      <p:sp>
        <p:nvSpPr>
          <p:cNvPr id="44" name="Right Arrow 43"/>
          <p:cNvSpPr/>
          <p:nvPr/>
        </p:nvSpPr>
        <p:spPr>
          <a:xfrm rot="5400000">
            <a:off x="1924457" y="1437475"/>
            <a:ext cx="1489270" cy="642299"/>
          </a:xfrm>
          <a:prstGeom prst="rightArrow">
            <a:avLst/>
          </a:prstGeom>
          <a:solidFill>
            <a:srgbClr val="FFFF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TextBox 44"/>
          <p:cNvSpPr txBox="1"/>
          <p:nvPr/>
        </p:nvSpPr>
        <p:spPr>
          <a:xfrm>
            <a:off x="1993368" y="4375431"/>
            <a:ext cx="1525310" cy="1323439"/>
          </a:xfrm>
          <a:prstGeom prst="rect">
            <a:avLst/>
          </a:prstGeom>
          <a:solidFill>
            <a:schemeClr val="accent1">
              <a:lumMod val="60000"/>
              <a:lumOff val="40000"/>
            </a:schemeClr>
          </a:solidFill>
          <a:ln>
            <a:noFill/>
          </a:ln>
        </p:spPr>
        <p:txBody>
          <a:bodyPr wrap="square" rtlCol="0">
            <a:spAutoFit/>
          </a:bodyPr>
          <a:lstStyle/>
          <a:p>
            <a:pPr algn="ctr"/>
            <a:r>
              <a:rPr lang="en-US" sz="2000" dirty="0" smtClean="0"/>
              <a:t>Reduced Chances of Catching Live Prey</a:t>
            </a:r>
            <a:endParaRPr lang="en-US" sz="2000" dirty="0"/>
          </a:p>
        </p:txBody>
      </p:sp>
      <p:sp>
        <p:nvSpPr>
          <p:cNvPr id="46" name="Right Arrow 45"/>
          <p:cNvSpPr/>
          <p:nvPr/>
        </p:nvSpPr>
        <p:spPr>
          <a:xfrm rot="5400000">
            <a:off x="2375676" y="3774236"/>
            <a:ext cx="586832" cy="642299"/>
          </a:xfrm>
          <a:prstGeom prst="rightArrow">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Right Arrow 47"/>
          <p:cNvSpPr/>
          <p:nvPr/>
        </p:nvSpPr>
        <p:spPr>
          <a:xfrm>
            <a:off x="3518678" y="5032434"/>
            <a:ext cx="5857334" cy="625559"/>
          </a:xfrm>
          <a:prstGeom prst="rightArrow">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ight Arrow 49"/>
          <p:cNvSpPr/>
          <p:nvPr/>
        </p:nvSpPr>
        <p:spPr>
          <a:xfrm rot="16200000">
            <a:off x="8794704" y="4796888"/>
            <a:ext cx="806618" cy="708883"/>
          </a:xfrm>
          <a:prstGeom prst="rightArrow">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Right Arrow 51"/>
          <p:cNvSpPr/>
          <p:nvPr/>
        </p:nvSpPr>
        <p:spPr>
          <a:xfrm>
            <a:off x="6095277" y="5995932"/>
            <a:ext cx="666461" cy="642299"/>
          </a:xfrm>
          <a:prstGeom prst="rightArrow">
            <a:avLst/>
          </a:pr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Right Arrow 52"/>
          <p:cNvSpPr/>
          <p:nvPr/>
        </p:nvSpPr>
        <p:spPr>
          <a:xfrm>
            <a:off x="1498600" y="5973073"/>
            <a:ext cx="2714367" cy="642299"/>
          </a:xfrm>
          <a:prstGeom prst="rightArrow">
            <a:avLst/>
          </a:pr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rot="16200000">
            <a:off x="-467550" y="3584858"/>
            <a:ext cx="2557530" cy="500137"/>
          </a:xfrm>
          <a:prstGeom prst="rect">
            <a:avLst/>
          </a:prstGeom>
          <a:noFill/>
        </p:spPr>
        <p:txBody>
          <a:bodyPr wrap="square" rtlCol="0">
            <a:spAutoFit/>
          </a:bodyPr>
          <a:lstStyle/>
          <a:p>
            <a:pPr algn="ctr"/>
            <a:r>
              <a:rPr lang="en-US" sz="1600" dirty="0" smtClean="0"/>
              <a:t>Increased Temperatures </a:t>
            </a:r>
            <a:r>
              <a:rPr lang="en-US" sz="1050" dirty="0" smtClean="0"/>
              <a:t>(climate warming)</a:t>
            </a:r>
            <a:endParaRPr lang="en-US" sz="1050" dirty="0"/>
          </a:p>
        </p:txBody>
      </p:sp>
      <p:sp>
        <p:nvSpPr>
          <p:cNvPr id="2" name="Rectangle 1"/>
          <p:cNvSpPr/>
          <p:nvPr/>
        </p:nvSpPr>
        <p:spPr>
          <a:xfrm>
            <a:off x="2981293" y="1570826"/>
            <a:ext cx="176392" cy="6679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Rectangle 46"/>
          <p:cNvSpPr/>
          <p:nvPr/>
        </p:nvSpPr>
        <p:spPr>
          <a:xfrm>
            <a:off x="9026899" y="5497286"/>
            <a:ext cx="661664" cy="4968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TextBox 48"/>
          <p:cNvSpPr txBox="1"/>
          <p:nvPr/>
        </p:nvSpPr>
        <p:spPr>
          <a:xfrm>
            <a:off x="6761738" y="505758"/>
            <a:ext cx="1381629" cy="1015663"/>
          </a:xfrm>
          <a:prstGeom prst="rect">
            <a:avLst/>
          </a:prstGeom>
          <a:solidFill>
            <a:schemeClr val="accent1">
              <a:lumMod val="60000"/>
              <a:lumOff val="40000"/>
            </a:schemeClr>
          </a:solidFill>
          <a:ln>
            <a:noFill/>
          </a:ln>
        </p:spPr>
        <p:txBody>
          <a:bodyPr wrap="square" rtlCol="0">
            <a:spAutoFit/>
          </a:bodyPr>
          <a:lstStyle/>
          <a:p>
            <a:pPr algn="ctr"/>
            <a:r>
              <a:rPr lang="en-US" sz="2000" dirty="0" smtClean="0"/>
              <a:t>Increased Snowfall/ Snowpack</a:t>
            </a:r>
            <a:endParaRPr lang="en-US" sz="2000" dirty="0"/>
          </a:p>
        </p:txBody>
      </p:sp>
      <p:sp>
        <p:nvSpPr>
          <p:cNvPr id="15" name="TextBox 14"/>
          <p:cNvSpPr txBox="1"/>
          <p:nvPr/>
        </p:nvSpPr>
        <p:spPr>
          <a:xfrm>
            <a:off x="10686195" y="513908"/>
            <a:ext cx="1356499" cy="707886"/>
          </a:xfrm>
          <a:prstGeom prst="rect">
            <a:avLst/>
          </a:prstGeom>
          <a:solidFill>
            <a:srgbClr val="008080"/>
          </a:solidFill>
          <a:ln w="28575">
            <a:solidFill>
              <a:schemeClr val="bg1"/>
            </a:solidFill>
          </a:ln>
        </p:spPr>
        <p:txBody>
          <a:bodyPr wrap="square" rtlCol="0">
            <a:spAutoFit/>
          </a:bodyPr>
          <a:lstStyle/>
          <a:p>
            <a:pPr algn="ctr"/>
            <a:r>
              <a:rPr lang="en-US" sz="2000" dirty="0" smtClean="0"/>
              <a:t>Inability to Breed</a:t>
            </a:r>
            <a:endParaRPr lang="en-US" sz="2000" dirty="0"/>
          </a:p>
        </p:txBody>
      </p:sp>
      <p:sp>
        <p:nvSpPr>
          <p:cNvPr id="51" name="Right Arrow 50"/>
          <p:cNvSpPr/>
          <p:nvPr/>
        </p:nvSpPr>
        <p:spPr>
          <a:xfrm>
            <a:off x="8144300" y="550447"/>
            <a:ext cx="427294" cy="642299"/>
          </a:xfrm>
          <a:prstGeom prst="rightArrow">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TextBox 55"/>
          <p:cNvSpPr txBox="1"/>
          <p:nvPr/>
        </p:nvSpPr>
        <p:spPr>
          <a:xfrm>
            <a:off x="8585252" y="1634330"/>
            <a:ext cx="1595331" cy="707886"/>
          </a:xfrm>
          <a:prstGeom prst="rect">
            <a:avLst/>
          </a:prstGeom>
          <a:solidFill>
            <a:srgbClr val="0099CC"/>
          </a:solidFill>
          <a:ln>
            <a:noFill/>
          </a:ln>
        </p:spPr>
        <p:txBody>
          <a:bodyPr wrap="square" rtlCol="0">
            <a:spAutoFit/>
          </a:bodyPr>
          <a:lstStyle/>
          <a:p>
            <a:pPr algn="ctr"/>
            <a:r>
              <a:rPr lang="en-US" sz="2000" dirty="0" smtClean="0"/>
              <a:t>Increased Competition</a:t>
            </a:r>
            <a:endParaRPr lang="en-US" sz="2000" dirty="0"/>
          </a:p>
        </p:txBody>
      </p:sp>
      <p:sp>
        <p:nvSpPr>
          <p:cNvPr id="57" name="Right Arrow 56"/>
          <p:cNvSpPr/>
          <p:nvPr/>
        </p:nvSpPr>
        <p:spPr>
          <a:xfrm>
            <a:off x="8157948" y="1685123"/>
            <a:ext cx="427294" cy="642299"/>
          </a:xfrm>
          <a:prstGeom prst="rightArrow">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Right Arrow 57"/>
          <p:cNvSpPr/>
          <p:nvPr/>
        </p:nvSpPr>
        <p:spPr>
          <a:xfrm>
            <a:off x="10181516" y="4048484"/>
            <a:ext cx="491031" cy="642299"/>
          </a:xfrm>
          <a:prstGeom prst="rightArrow">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016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613" y="419008"/>
            <a:ext cx="6096000" cy="923330"/>
          </a:xfrm>
          <a:prstGeom prst="rect">
            <a:avLst/>
          </a:prstGeom>
        </p:spPr>
        <p:txBody>
          <a:bodyPr>
            <a:spAutoFit/>
          </a:bodyPr>
          <a:lstStyle/>
          <a:p>
            <a:r>
              <a:rPr lang="en-US" b="1" dirty="0">
                <a:solidFill>
                  <a:srgbClr val="2A2A2A"/>
                </a:solidFill>
                <a:latin typeface="PostoniWide" charset="0"/>
              </a:rPr>
              <a:t>Greenland witnessed its highest June temperature ever recorded on Thursday</a:t>
            </a:r>
          </a:p>
          <a:p>
            <a:r>
              <a:rPr lang="en-US" dirty="0">
                <a:solidFill>
                  <a:srgbClr val="111111"/>
                </a:solidFill>
                <a:latin typeface="FranklinITCProBold" charset="0"/>
              </a:rPr>
              <a:t>By </a:t>
            </a:r>
            <a:r>
              <a:rPr lang="en-US" dirty="0">
                <a:solidFill>
                  <a:srgbClr val="1955A5"/>
                </a:solidFill>
                <a:latin typeface="FranklinITCProBold" charset="0"/>
                <a:hlinkClick r:id="rId2"/>
              </a:rPr>
              <a:t>Jason Samenow</a:t>
            </a:r>
            <a:r>
              <a:rPr lang="en-US" dirty="0">
                <a:solidFill>
                  <a:srgbClr val="111111"/>
                </a:solidFill>
                <a:latin typeface="FranklinITCProBold" charset="0"/>
              </a:rPr>
              <a:t> and </a:t>
            </a:r>
            <a:r>
              <a:rPr lang="en-US" dirty="0">
                <a:solidFill>
                  <a:srgbClr val="1955A5"/>
                </a:solidFill>
                <a:latin typeface="FranklinITCProBold" charset="0"/>
                <a:hlinkClick r:id="rId3"/>
              </a:rPr>
              <a:t>Angela Fritz</a:t>
            </a:r>
            <a:r>
              <a:rPr lang="en-US" dirty="0">
                <a:solidFill>
                  <a:srgbClr val="111111"/>
                </a:solidFill>
              </a:rPr>
              <a:t> </a:t>
            </a:r>
            <a:r>
              <a:rPr lang="en-US" dirty="0">
                <a:solidFill>
                  <a:srgbClr val="AAAAAA"/>
                </a:solidFill>
                <a:latin typeface="FranklinITCProLight" charset="0"/>
              </a:rPr>
              <a:t>June </a:t>
            </a:r>
            <a:r>
              <a:rPr lang="en-US" dirty="0" smtClean="0">
                <a:solidFill>
                  <a:srgbClr val="AAAAAA"/>
                </a:solidFill>
                <a:latin typeface="FranklinITCProLight" charset="0"/>
              </a:rPr>
              <a:t>10</a:t>
            </a:r>
            <a:r>
              <a:rPr lang="en-US" dirty="0" smtClean="0">
                <a:solidFill>
                  <a:srgbClr val="111111"/>
                </a:solidFill>
              </a:rPr>
              <a:t>, 2016</a:t>
            </a:r>
            <a:endParaRPr lang="en-US" dirty="0">
              <a:solidFill>
                <a:srgbClr val="111111"/>
              </a:solidFill>
              <a:effectLst/>
            </a:endParaRPr>
          </a:p>
        </p:txBody>
      </p:sp>
      <p:sp>
        <p:nvSpPr>
          <p:cNvPr id="5" name="Rectangle 4"/>
          <p:cNvSpPr/>
          <p:nvPr/>
        </p:nvSpPr>
        <p:spPr>
          <a:xfrm>
            <a:off x="589613" y="2078774"/>
            <a:ext cx="4329859" cy="1477328"/>
          </a:xfrm>
          <a:prstGeom prst="rect">
            <a:avLst/>
          </a:prstGeom>
        </p:spPr>
        <p:txBody>
          <a:bodyPr wrap="square">
            <a:spAutoFit/>
          </a:bodyPr>
          <a:lstStyle/>
          <a:p>
            <a:r>
              <a:rPr lang="en-US" b="1" dirty="0" smtClean="0">
                <a:solidFill>
                  <a:srgbClr val="222222"/>
                </a:solidFill>
                <a:latin typeface="nyt-cheltenham" charset="0"/>
              </a:rPr>
              <a:t>Greenland Is Melting Away</a:t>
            </a:r>
          </a:p>
          <a:p>
            <a:r>
              <a:rPr lang="en-US" dirty="0">
                <a:solidFill>
                  <a:srgbClr val="222222"/>
                </a:solidFill>
                <a:latin typeface="nyt-cheltenham" charset="0"/>
                <a:hlinkClick r:id="rId4"/>
              </a:rPr>
              <a:t>http://www.nytimes.com/interactive/2015/10/27/world/greenland-is-melting-away.html?_</a:t>
            </a:r>
            <a:r>
              <a:rPr lang="en-US" dirty="0" smtClean="0">
                <a:solidFill>
                  <a:srgbClr val="222222"/>
                </a:solidFill>
                <a:latin typeface="nyt-cheltenham" charset="0"/>
                <a:hlinkClick r:id="rId4"/>
              </a:rPr>
              <a:t>r=0</a:t>
            </a:r>
            <a:endParaRPr lang="en-US" dirty="0" smtClean="0">
              <a:solidFill>
                <a:srgbClr val="222222"/>
              </a:solidFill>
              <a:latin typeface="nyt-cheltenham" charset="0"/>
            </a:endParaRPr>
          </a:p>
          <a:p>
            <a:endParaRPr lang="en-US" b="0" i="0" dirty="0">
              <a:solidFill>
                <a:srgbClr val="222222"/>
              </a:solidFill>
              <a:effectLst/>
              <a:latin typeface="nyt-cheltenham" charset="0"/>
            </a:endParaRPr>
          </a:p>
        </p:txBody>
      </p:sp>
      <p:sp>
        <p:nvSpPr>
          <p:cNvPr id="6" name="Rectangle 5"/>
          <p:cNvSpPr/>
          <p:nvPr/>
        </p:nvSpPr>
        <p:spPr>
          <a:xfrm>
            <a:off x="589613" y="3971368"/>
            <a:ext cx="6096000" cy="1754326"/>
          </a:xfrm>
          <a:prstGeom prst="rect">
            <a:avLst/>
          </a:prstGeom>
        </p:spPr>
        <p:txBody>
          <a:bodyPr>
            <a:spAutoFit/>
          </a:bodyPr>
          <a:lstStyle/>
          <a:p>
            <a:r>
              <a:rPr lang="en-US" b="1" dirty="0">
                <a:solidFill>
                  <a:srgbClr val="2A2A2A"/>
                </a:solidFill>
                <a:latin typeface="PostoniWide" charset="0"/>
              </a:rPr>
              <a:t>Dominoes fall: Vanishing Arctic ice shifts jet stream, which melts Greenland </a:t>
            </a:r>
            <a:r>
              <a:rPr lang="en-US" b="1" dirty="0" smtClean="0">
                <a:solidFill>
                  <a:srgbClr val="2A2A2A"/>
                </a:solidFill>
                <a:latin typeface="PostoniWide" charset="0"/>
              </a:rPr>
              <a:t>glaciers</a:t>
            </a:r>
          </a:p>
          <a:p>
            <a:r>
              <a:rPr lang="en-US" dirty="0">
                <a:hlinkClick r:id="rId5"/>
              </a:rPr>
              <a:t>https://www.washingtonpost.com/news/energy-environment/wp/2016/05/02/dominoes-fall-vanishing-arctic-ice-shifts-jet-stream-melts-greenland-glaciers</a:t>
            </a:r>
            <a:r>
              <a:rPr lang="en-US" dirty="0" smtClean="0">
                <a:hlinkClick r:id="rId5"/>
              </a:rPr>
              <a:t>/</a:t>
            </a:r>
            <a:endParaRPr lang="en-US" dirty="0" smtClean="0"/>
          </a:p>
          <a:p>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2719" y="119086"/>
            <a:ext cx="5537323" cy="415299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4" y="3556102"/>
            <a:ext cx="3488586" cy="2616440"/>
          </a:xfrm>
          <a:prstGeom prst="rect">
            <a:avLst/>
          </a:prstGeom>
        </p:spPr>
      </p:pic>
    </p:spTree>
    <p:extLst>
      <p:ext uri="{BB962C8B-B14F-4D97-AF65-F5344CB8AC3E}">
        <p14:creationId xmlns:p14="http://schemas.microsoft.com/office/powerpoint/2010/main" val="200996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Climate change is just one way the global environment is changing</a:t>
            </a:r>
            <a:endParaRPr lang="en-US" dirty="0"/>
          </a:p>
        </p:txBody>
      </p:sp>
      <p:pic>
        <p:nvPicPr>
          <p:cNvPr id="4" name="Content Placeholder 3"/>
          <p:cNvPicPr>
            <a:picLocks noGrp="1" noChangeAspect="1"/>
          </p:cNvPicPr>
          <p:nvPr>
            <p:ph sz="quarter" idx="1"/>
          </p:nvPr>
        </p:nvPicPr>
        <p:blipFill>
          <a:blip r:embed="rId2"/>
          <a:stretch>
            <a:fillRect/>
          </a:stretch>
        </p:blipFill>
        <p:spPr>
          <a:xfrm>
            <a:off x="833000" y="1946777"/>
            <a:ext cx="9684377" cy="2808103"/>
          </a:xfrm>
          <a:prstGeom prst="rect">
            <a:avLst/>
          </a:prstGeom>
        </p:spPr>
      </p:pic>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rcRect r="914"/>
          <a:stretch>
            <a:fillRect/>
          </a:stretch>
        </p:blipFill>
        <p:spPr>
          <a:xfrm>
            <a:off x="8205460" y="4151375"/>
            <a:ext cx="3857088" cy="2537729"/>
          </a:xfrm>
          <a:prstGeom prst="rect">
            <a:avLst/>
          </a:prstGeom>
        </p:spPr>
      </p:pic>
    </p:spTree>
    <p:extLst>
      <p:ext uri="{BB962C8B-B14F-4D97-AF65-F5344CB8AC3E}">
        <p14:creationId xmlns:p14="http://schemas.microsoft.com/office/powerpoint/2010/main" val="794452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idx="1"/>
          </p:nvPr>
        </p:nvSpPr>
        <p:spPr/>
        <p:txBody>
          <a:bodyPr>
            <a:normAutofit lnSpcReduction="10000"/>
          </a:bodyPr>
          <a:lstStyle/>
          <a:p>
            <a:r>
              <a:rPr lang="en-US" b="1" i="1" dirty="0" smtClean="0"/>
              <a:t>Which of the following are correct? </a:t>
            </a:r>
          </a:p>
          <a:p>
            <a:r>
              <a:rPr lang="en-US" dirty="0" smtClean="0"/>
              <a:t>In response to climate change, species could  ______________________ </a:t>
            </a:r>
            <a:r>
              <a:rPr lang="is-IS" dirty="0" smtClean="0"/>
              <a:t>over time.</a:t>
            </a:r>
          </a:p>
          <a:p>
            <a:r>
              <a:rPr lang="is-IS" dirty="0" smtClean="0"/>
              <a:t>A. </a:t>
            </a:r>
            <a:r>
              <a:rPr lang="en-US" dirty="0" smtClean="0"/>
              <a:t>G</a:t>
            </a:r>
            <a:r>
              <a:rPr lang="is-IS" dirty="0" smtClean="0"/>
              <a:t>o extinct</a:t>
            </a:r>
          </a:p>
          <a:p>
            <a:r>
              <a:rPr lang="is-IS" dirty="0" smtClean="0"/>
              <a:t>B. Survive, continuing to live where they currently live without evolving (population size stays similar)</a:t>
            </a:r>
          </a:p>
          <a:p>
            <a:r>
              <a:rPr lang="is-IS" dirty="0" smtClean="0"/>
              <a:t>C. Survive, continuing to live where they </a:t>
            </a:r>
            <a:r>
              <a:rPr lang="is-IS" dirty="0" smtClean="0"/>
              <a:t>currently </a:t>
            </a:r>
            <a:r>
              <a:rPr lang="is-IS" dirty="0" smtClean="0"/>
              <a:t>live by evolving (population size stays similar)</a:t>
            </a:r>
          </a:p>
          <a:p>
            <a:r>
              <a:rPr lang="is-IS" dirty="0" smtClean="0"/>
              <a:t>D. </a:t>
            </a:r>
            <a:r>
              <a:rPr lang="is-IS" dirty="0" smtClean="0"/>
              <a:t>Migrate/disperse, </a:t>
            </a:r>
            <a:r>
              <a:rPr lang="is-IS" dirty="0" smtClean="0"/>
              <a:t>shifting to region(s) with suitable environment (population size stays similar)</a:t>
            </a:r>
          </a:p>
          <a:p>
            <a:r>
              <a:rPr lang="is-IS" dirty="0" smtClean="0"/>
              <a:t>E. Increase in population size, due to greater births then </a:t>
            </a:r>
            <a:r>
              <a:rPr lang="is-IS" dirty="0" smtClean="0"/>
              <a:t>deaths</a:t>
            </a:r>
          </a:p>
          <a:p>
            <a:r>
              <a:rPr lang="is-IS" dirty="0" smtClean="0"/>
              <a:t>F......other options</a:t>
            </a:r>
            <a:endParaRPr lang="is-IS" dirty="0" smtClean="0"/>
          </a:p>
          <a:p>
            <a:endParaRPr lang="is-IS" dirty="0"/>
          </a:p>
          <a:p>
            <a:pPr marL="0" indent="0">
              <a:buNone/>
            </a:pPr>
            <a:endParaRPr lang="en-US" dirty="0"/>
          </a:p>
        </p:txBody>
      </p:sp>
    </p:spTree>
    <p:extLst>
      <p:ext uri="{BB962C8B-B14F-4D97-AF65-F5344CB8AC3E}">
        <p14:creationId xmlns:p14="http://schemas.microsoft.com/office/powerpoint/2010/main" val="1959343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in ecosystems</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8841" y="1846263"/>
            <a:ext cx="5588583" cy="4311193"/>
          </a:xfrm>
        </p:spPr>
      </p:pic>
    </p:spTree>
    <p:extLst>
      <p:ext uri="{BB962C8B-B14F-4D97-AF65-F5344CB8AC3E}">
        <p14:creationId xmlns:p14="http://schemas.microsoft.com/office/powerpoint/2010/main" val="1371935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sz="quarter" idx="1"/>
          </p:nvPr>
        </p:nvSpPr>
        <p:spPr>
          <a:xfrm>
            <a:off x="2049780" y="1956661"/>
            <a:ext cx="8153400" cy="5105400"/>
          </a:xfrm>
        </p:spPr>
        <p:txBody>
          <a:bodyPr>
            <a:normAutofit/>
          </a:bodyPr>
          <a:lstStyle/>
          <a:p>
            <a:r>
              <a:rPr lang="en-US" dirty="0" smtClean="0"/>
              <a:t>Amphibian declines</a:t>
            </a:r>
          </a:p>
          <a:p>
            <a:pPr lvl="1"/>
            <a:r>
              <a:rPr lang="en-US" dirty="0" smtClean="0"/>
              <a:t>Golden toads of </a:t>
            </a:r>
            <a:r>
              <a:rPr lang="en-US" dirty="0" err="1" smtClean="0"/>
              <a:t>Monteverde</a:t>
            </a:r>
            <a:r>
              <a:rPr lang="en-US" dirty="0" smtClean="0"/>
              <a:t> Cloud  Forests, Costa Rica</a:t>
            </a:r>
          </a:p>
          <a:p>
            <a:pPr lvl="1"/>
            <a:r>
              <a:rPr lang="en-US" dirty="0">
                <a:hlinkClick r:id="rId2"/>
              </a:rPr>
              <a:t>https://</a:t>
            </a:r>
            <a:r>
              <a:rPr lang="en-US" dirty="0" smtClean="0">
                <a:hlinkClick r:id="rId2"/>
              </a:rPr>
              <a:t>en.wikipedia.org/wiki/Golden_toad</a:t>
            </a:r>
            <a:endParaRPr lang="en-US" dirty="0" smtClean="0"/>
          </a:p>
          <a:p>
            <a:r>
              <a:rPr lang="en-US" dirty="0" smtClean="0"/>
              <a:t>Adaptation – snowshoe hares</a:t>
            </a:r>
          </a:p>
          <a:p>
            <a:pPr lvl="1"/>
            <a:r>
              <a:rPr lang="en-US" dirty="0" smtClean="0"/>
              <a:t>The color of bunnies, Montana</a:t>
            </a:r>
          </a:p>
          <a:p>
            <a:pPr lvl="1"/>
            <a:r>
              <a:rPr lang="en-US" dirty="0">
                <a:hlinkClick r:id="rId3"/>
              </a:rPr>
              <a:t>http://</a:t>
            </a:r>
            <a:r>
              <a:rPr lang="en-US" dirty="0" smtClean="0">
                <a:hlinkClick r:id="rId3"/>
              </a:rPr>
              <a:t>www.hcn.org/issues/44.2/can-snowshoe-hares-adapt-to-climate-change</a:t>
            </a:r>
            <a:endParaRPr lang="en-US" dirty="0" smtClean="0"/>
          </a:p>
          <a:p>
            <a:r>
              <a:rPr lang="en-US" dirty="0"/>
              <a:t>Alpine plants tolerance</a:t>
            </a:r>
          </a:p>
          <a:p>
            <a:pPr lvl="1"/>
            <a:r>
              <a:rPr lang="en-US" dirty="0"/>
              <a:t>Earlier plant senescence, Colorado</a:t>
            </a:r>
          </a:p>
          <a:p>
            <a:pPr lvl="1"/>
            <a:r>
              <a:rPr lang="en-US" dirty="0">
                <a:hlinkClick r:id="rId4"/>
              </a:rPr>
              <a:t>http://</a:t>
            </a:r>
            <a:r>
              <a:rPr lang="en-US" dirty="0" smtClean="0">
                <a:hlinkClick r:id="rId4"/>
              </a:rPr>
              <a:t>www.durangoherald.com/article/20121220/NEWS06/121229999/Early-snowmelt-unhappy-plants</a:t>
            </a:r>
            <a:endParaRPr lang="en-US" dirty="0" smtClean="0"/>
          </a:p>
          <a:p>
            <a:r>
              <a:rPr lang="en-US" dirty="0" err="1"/>
              <a:t>Zika</a:t>
            </a:r>
            <a:r>
              <a:rPr lang="en-US" dirty="0"/>
              <a:t> virus</a:t>
            </a:r>
          </a:p>
          <a:p>
            <a:pPr lvl="1"/>
            <a:r>
              <a:rPr lang="en-US" dirty="0"/>
              <a:t>Range shift for mosquitoes due to climate change could lead to greater spread</a:t>
            </a:r>
          </a:p>
          <a:p>
            <a:pPr marL="201168" lvl="1" indent="0">
              <a:buNone/>
            </a:pPr>
            <a:endParaRPr lang="en-US" dirty="0"/>
          </a:p>
          <a:p>
            <a:pPr lvl="1"/>
            <a:endParaRPr lang="en-US" dirty="0" smtClean="0"/>
          </a:p>
        </p:txBody>
      </p:sp>
    </p:spTree>
    <p:extLst>
      <p:ext uri="{BB962C8B-B14F-4D97-AF65-F5344CB8AC3E}">
        <p14:creationId xmlns:p14="http://schemas.microsoft.com/office/powerpoint/2010/main" val="517408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Factors that lead to population increase and decline</a:t>
            </a:r>
          </a:p>
        </p:txBody>
      </p:sp>
      <p:pic>
        <p:nvPicPr>
          <p:cNvPr id="4" name="Content Placeholder 3"/>
          <p:cNvPicPr>
            <a:picLocks noGrp="1" noChangeAspect="1"/>
          </p:cNvPicPr>
          <p:nvPr>
            <p:ph idx="1"/>
          </p:nvPr>
        </p:nvPicPr>
        <p:blipFill>
          <a:blip r:embed="rId3"/>
          <a:stretch>
            <a:fillRect/>
          </a:stretch>
        </p:blipFill>
        <p:spPr>
          <a:xfrm>
            <a:off x="3200401" y="1981200"/>
            <a:ext cx="6402203" cy="3582282"/>
          </a:xfrm>
          <a:prstGeom prst="rect">
            <a:avLst/>
          </a:prstGeom>
        </p:spPr>
      </p:pic>
    </p:spTree>
    <p:extLst>
      <p:ext uri="{BB962C8B-B14F-4D97-AF65-F5344CB8AC3E}">
        <p14:creationId xmlns:p14="http://schemas.microsoft.com/office/powerpoint/2010/main" val="1455252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93018"/>
          </a:xfrm>
        </p:spPr>
        <p:txBody>
          <a:bodyPr>
            <a:normAutofit/>
          </a:bodyPr>
          <a:lstStyle/>
          <a:p>
            <a:r>
              <a:rPr lang="en-US" sz="3200" b="1" dirty="0" smtClean="0"/>
              <a:t>‘Widespread </a:t>
            </a:r>
            <a:r>
              <a:rPr lang="en-US" sz="3200" b="1" dirty="0"/>
              <a:t>amphibian extinctions </a:t>
            </a:r>
            <a:r>
              <a:rPr lang="en-US" sz="3200" b="1" dirty="0" smtClean="0"/>
              <a:t>from epidemic </a:t>
            </a:r>
            <a:r>
              <a:rPr lang="en-US" sz="3200" b="1" dirty="0"/>
              <a:t>disease driven by </a:t>
            </a:r>
            <a:r>
              <a:rPr lang="en-US" sz="3200" b="1" dirty="0" smtClean="0"/>
              <a:t>global warming’</a:t>
            </a:r>
            <a:endParaRPr lang="en-US" sz="3200" b="1" dirty="0"/>
          </a:p>
        </p:txBody>
      </p:sp>
      <p:pic>
        <p:nvPicPr>
          <p:cNvPr id="9" name="Content Placeholder 8" descr="03_CCS_01.JPG"/>
          <p:cNvPicPr>
            <a:picLocks noGrp="1" noChangeAspect="1"/>
          </p:cNvPicPr>
          <p:nvPr>
            <p:ph sz="quarter" idx="1"/>
          </p:nvPr>
        </p:nvPicPr>
        <p:blipFill>
          <a:blip r:embed="rId2" cstate="print"/>
          <a:stretch>
            <a:fillRect/>
          </a:stretch>
        </p:blipFill>
        <p:spPr>
          <a:xfrm>
            <a:off x="1752600" y="1828800"/>
            <a:ext cx="5522538" cy="4495800"/>
          </a:xfrm>
        </p:spPr>
      </p:pic>
      <p:pic>
        <p:nvPicPr>
          <p:cNvPr id="5" name="Picture 4" descr="03_00CO.JPG"/>
          <p:cNvPicPr>
            <a:picLocks noChangeAspect="1"/>
          </p:cNvPicPr>
          <p:nvPr/>
        </p:nvPicPr>
        <p:blipFill>
          <a:blip r:embed="rId3" cstate="print"/>
          <a:stretch>
            <a:fillRect/>
          </a:stretch>
        </p:blipFill>
        <p:spPr>
          <a:xfrm>
            <a:off x="7657156" y="2366211"/>
            <a:ext cx="3685774" cy="3124200"/>
          </a:xfrm>
          <a:prstGeom prst="rect">
            <a:avLst/>
          </a:prstGeom>
        </p:spPr>
      </p:pic>
    </p:spTree>
    <p:extLst>
      <p:ext uri="{BB962C8B-B14F-4D97-AF65-F5344CB8AC3E}">
        <p14:creationId xmlns:p14="http://schemas.microsoft.com/office/powerpoint/2010/main" val="659067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a:t>
            </a:r>
            <a:br>
              <a:rPr lang="en-US" dirty="0" smtClean="0"/>
            </a:br>
            <a:r>
              <a:rPr lang="en-US" dirty="0" smtClean="0"/>
              <a:t>interpretation</a:t>
            </a:r>
            <a:endParaRPr lang="en-US" dirty="0"/>
          </a:p>
        </p:txBody>
      </p:sp>
      <p:pic>
        <p:nvPicPr>
          <p:cNvPr id="4" name="Content Placeholder 3"/>
          <p:cNvPicPr>
            <a:picLocks noGrp="1" noChangeAspect="1"/>
          </p:cNvPicPr>
          <p:nvPr>
            <p:ph sz="quarter" idx="1"/>
          </p:nvPr>
        </p:nvPicPr>
        <p:blipFill>
          <a:blip r:embed="rId2"/>
          <a:stretch>
            <a:fillRect/>
          </a:stretch>
        </p:blipFill>
        <p:spPr>
          <a:xfrm>
            <a:off x="5036695" y="0"/>
            <a:ext cx="7007770" cy="6211602"/>
          </a:xfrm>
          <a:prstGeom prst="rect">
            <a:avLst/>
          </a:prstGeom>
        </p:spPr>
      </p:pic>
      <p:sp>
        <p:nvSpPr>
          <p:cNvPr id="3" name="TextBox 2"/>
          <p:cNvSpPr txBox="1"/>
          <p:nvPr/>
        </p:nvSpPr>
        <p:spPr>
          <a:xfrm>
            <a:off x="1229194" y="2173987"/>
            <a:ext cx="2923082" cy="1200329"/>
          </a:xfrm>
          <a:prstGeom prst="rect">
            <a:avLst/>
          </a:prstGeom>
          <a:noFill/>
        </p:spPr>
        <p:txBody>
          <a:bodyPr wrap="square" rtlCol="0">
            <a:spAutoFit/>
          </a:bodyPr>
          <a:lstStyle/>
          <a:p>
            <a:r>
              <a:rPr lang="en-US" sz="2400" dirty="0" smtClean="0"/>
              <a:t>Describe the data presented in </a:t>
            </a:r>
            <a:r>
              <a:rPr lang="en-US" sz="2400" smtClean="0"/>
              <a:t>this graph?</a:t>
            </a:r>
            <a:endParaRPr lang="en-US" sz="2400"/>
          </a:p>
        </p:txBody>
      </p:sp>
      <p:sp>
        <p:nvSpPr>
          <p:cNvPr id="5" name="TextBox 4"/>
          <p:cNvSpPr txBox="1"/>
          <p:nvPr/>
        </p:nvSpPr>
        <p:spPr>
          <a:xfrm>
            <a:off x="1229194" y="3945854"/>
            <a:ext cx="2923082" cy="830997"/>
          </a:xfrm>
          <a:prstGeom prst="rect">
            <a:avLst/>
          </a:prstGeom>
          <a:noFill/>
        </p:spPr>
        <p:txBody>
          <a:bodyPr wrap="square" rtlCol="0">
            <a:spAutoFit/>
          </a:bodyPr>
          <a:lstStyle/>
          <a:p>
            <a:r>
              <a:rPr lang="en-US" sz="2400" dirty="0" smtClean="0"/>
              <a:t>What processes </a:t>
            </a:r>
            <a:r>
              <a:rPr lang="en-US" sz="2400" smtClean="0"/>
              <a:t>could explain this pattern?</a:t>
            </a:r>
            <a:endParaRPr lang="en-US" sz="2400" dirty="0"/>
          </a:p>
        </p:txBody>
      </p:sp>
    </p:spTree>
    <p:extLst>
      <p:ext uri="{BB962C8B-B14F-4D97-AF65-F5344CB8AC3E}">
        <p14:creationId xmlns:p14="http://schemas.microsoft.com/office/powerpoint/2010/main" val="1665728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made the population of golden toads vulnerable to extinction?</a:t>
            </a:r>
            <a:endParaRPr lang="en-US" dirty="0"/>
          </a:p>
        </p:txBody>
      </p:sp>
      <p:sp>
        <p:nvSpPr>
          <p:cNvPr id="3" name="Content Placeholder 2"/>
          <p:cNvSpPr>
            <a:spLocks noGrp="1"/>
          </p:cNvSpPr>
          <p:nvPr>
            <p:ph sz="quarter" idx="1"/>
          </p:nvPr>
        </p:nvSpPr>
        <p:spPr>
          <a:xfrm>
            <a:off x="1097280" y="1725814"/>
            <a:ext cx="10058400" cy="4023360"/>
          </a:xfrm>
        </p:spPr>
        <p:txBody>
          <a:bodyPr>
            <a:noAutofit/>
          </a:bodyPr>
          <a:lstStyle/>
          <a:p>
            <a:pPr>
              <a:buFont typeface="Arial" charset="0"/>
              <a:buChar char="•"/>
            </a:pPr>
            <a:r>
              <a:rPr lang="en-US" sz="2400" dirty="0" smtClean="0"/>
              <a:t>Small population</a:t>
            </a:r>
            <a:r>
              <a:rPr lang="en-US" sz="2400" dirty="0"/>
              <a:t> </a:t>
            </a:r>
            <a:r>
              <a:rPr lang="en-US" sz="2400" dirty="0" smtClean="0"/>
              <a:t>and</a:t>
            </a:r>
            <a:r>
              <a:rPr lang="en-US" sz="2400" dirty="0"/>
              <a:t> </a:t>
            </a:r>
            <a:r>
              <a:rPr lang="en-US" sz="2400" dirty="0" smtClean="0"/>
              <a:t>highly specialized to climate in small region</a:t>
            </a:r>
          </a:p>
          <a:p>
            <a:pPr>
              <a:buFont typeface="Arial" charset="0"/>
              <a:buChar char="•"/>
            </a:pPr>
            <a:r>
              <a:rPr lang="en-US" sz="2400" dirty="0" smtClean="0"/>
              <a:t>Couldn’t move (migrate) </a:t>
            </a:r>
          </a:p>
          <a:p>
            <a:pPr>
              <a:buFont typeface="Arial" charset="0"/>
              <a:buChar char="•"/>
            </a:pPr>
            <a:r>
              <a:rPr lang="en-US" sz="2400" dirty="0" smtClean="0"/>
              <a:t>Couldn’t adapt to the changes, stay, and survive.</a:t>
            </a:r>
          </a:p>
          <a:p>
            <a:pPr>
              <a:buFont typeface="Arial" charset="0"/>
              <a:buChar char="•"/>
            </a:pPr>
            <a:r>
              <a:rPr lang="en-US" sz="2400" dirty="0" smtClean="0"/>
              <a:t>Couldn’t tolerate the new climate, stay and survive.</a:t>
            </a:r>
          </a:p>
          <a:p>
            <a:pPr>
              <a:buFont typeface="Arial" charset="0"/>
              <a:buChar char="•"/>
            </a:pPr>
            <a:endParaRPr lang="en-US" sz="2400" dirty="0"/>
          </a:p>
          <a:p>
            <a:pPr>
              <a:buFont typeface="Arial" charset="0"/>
              <a:buChar char="•"/>
            </a:pPr>
            <a:r>
              <a:rPr lang="en-US" sz="2800" b="1" i="1" dirty="0" smtClean="0"/>
              <a:t>Misperception: </a:t>
            </a:r>
            <a:r>
              <a:rPr lang="en-US" sz="2800" dirty="0" smtClean="0"/>
              <a:t>overemphasis on extinction as key manifestation of climate change.</a:t>
            </a:r>
          </a:p>
          <a:p>
            <a:pPr>
              <a:buFont typeface="Arial" charset="0"/>
              <a:buChar char="•"/>
            </a:pPr>
            <a:r>
              <a:rPr lang="en-US" sz="2800" b="1" i="1" dirty="0" smtClean="0"/>
              <a:t>Reality: </a:t>
            </a:r>
            <a:r>
              <a:rPr lang="en-US" sz="2800" dirty="0" smtClean="0"/>
              <a:t>climate</a:t>
            </a:r>
            <a:r>
              <a:rPr lang="en-US" sz="2800" b="1" i="1" dirty="0" smtClean="0"/>
              <a:t> </a:t>
            </a:r>
            <a:r>
              <a:rPr lang="en-US" sz="2800" dirty="0" smtClean="0"/>
              <a:t>change will affect life on earth even if few species go extinct; incredibly difficult to determine cause-effect due to many other concurrent changes</a:t>
            </a:r>
          </a:p>
          <a:p>
            <a:pPr>
              <a:buFont typeface="Arial" charset="0"/>
              <a:buChar char="•"/>
            </a:pPr>
            <a:endParaRPr lang="en-US" sz="2800" dirty="0"/>
          </a:p>
        </p:txBody>
      </p:sp>
    </p:spTree>
    <p:extLst>
      <p:ext uri="{BB962C8B-B14F-4D97-AF65-F5344CB8AC3E}">
        <p14:creationId xmlns:p14="http://schemas.microsoft.com/office/powerpoint/2010/main" val="2032652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snowshoe hares outrace climate change?</a:t>
            </a:r>
            <a:endParaRPr lang="en-US" dirty="0"/>
          </a:p>
        </p:txBody>
      </p:sp>
      <p:pic>
        <p:nvPicPr>
          <p:cNvPr id="5" name="Content Placeholder 4"/>
          <p:cNvPicPr>
            <a:picLocks noGrp="1" noChangeAspect="1"/>
          </p:cNvPicPr>
          <p:nvPr>
            <p:ph sz="quarter" idx="2"/>
          </p:nvPr>
        </p:nvPicPr>
        <p:blipFill>
          <a:blip r:embed="rId3"/>
          <a:stretch>
            <a:fillRect/>
          </a:stretch>
        </p:blipFill>
        <p:spPr>
          <a:xfrm>
            <a:off x="2053389" y="2133412"/>
            <a:ext cx="8180387" cy="1563528"/>
          </a:xfrm>
          <a:prstGeom prst="rect">
            <a:avLst/>
          </a:prstGeom>
        </p:spPr>
      </p:pic>
      <p:sp>
        <p:nvSpPr>
          <p:cNvPr id="6" name="TextBox 5"/>
          <p:cNvSpPr txBox="1"/>
          <p:nvPr/>
        </p:nvSpPr>
        <p:spPr>
          <a:xfrm>
            <a:off x="2053389" y="4092992"/>
            <a:ext cx="8726905" cy="1569660"/>
          </a:xfrm>
          <a:prstGeom prst="rect">
            <a:avLst/>
          </a:prstGeom>
          <a:noFill/>
        </p:spPr>
        <p:txBody>
          <a:bodyPr wrap="square" rtlCol="0">
            <a:spAutoFit/>
          </a:bodyPr>
          <a:lstStyle/>
          <a:p>
            <a:r>
              <a:rPr lang="en-US" sz="2400" b="1" dirty="0"/>
              <a:t>Research Objective: </a:t>
            </a:r>
            <a:r>
              <a:rPr lang="en-US" sz="2400" dirty="0"/>
              <a:t>We investigated whether current levels of plasticity in the initiation or rate of coat color change would be able to reduce mismatch between the seasonal coat color and an increasingly snowfree background expected in the future.</a:t>
            </a:r>
          </a:p>
        </p:txBody>
      </p:sp>
    </p:spTree>
    <p:extLst>
      <p:ext uri="{BB962C8B-B14F-4D97-AF65-F5344CB8AC3E}">
        <p14:creationId xmlns:p14="http://schemas.microsoft.com/office/powerpoint/2010/main" val="1360933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624</TotalTime>
  <Words>1770</Words>
  <Application>Microsoft Office PowerPoint</Application>
  <PresentationFormat>Widescreen</PresentationFormat>
  <Paragraphs>211</Paragraphs>
  <Slides>30</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FranklinITCProBold</vt:lpstr>
      <vt:lpstr>FranklinITCProLight</vt:lpstr>
      <vt:lpstr>nyt-cheltenham</vt:lpstr>
      <vt:lpstr>Phosphate Inline</vt:lpstr>
      <vt:lpstr>PostoniWide</vt:lpstr>
      <vt:lpstr>Wingdings</vt:lpstr>
      <vt:lpstr>Retrospect</vt:lpstr>
      <vt:lpstr>Climate  change manifestations  Heidi Steltzer Fort Lewis College</vt:lpstr>
      <vt:lpstr>Foundational knowledge in ecology</vt:lpstr>
      <vt:lpstr>Think, pair, share</vt:lpstr>
      <vt:lpstr>Case studies</vt:lpstr>
      <vt:lpstr>Factors that lead to population increase and decline</vt:lpstr>
      <vt:lpstr>‘Widespread amphibian extinctions from epidemic disease driven by global warming’</vt:lpstr>
      <vt:lpstr>Graph  interpretation</vt:lpstr>
      <vt:lpstr>What made the population of golden toads vulnerable to extinction?</vt:lpstr>
      <vt:lpstr>Can snowshoe hares outrace climate change?</vt:lpstr>
      <vt:lpstr>PowerPoint Presentation</vt:lpstr>
      <vt:lpstr>Why study snowshoe hares?</vt:lpstr>
      <vt:lpstr>Snowshoe hare biology</vt:lpstr>
      <vt:lpstr>When snow melts early: The unusual alpine plant life histories during summer 2012</vt:lpstr>
      <vt:lpstr>Our study site in mid-June 2011</vt:lpstr>
      <vt:lpstr>Our study site in mid-June 2012</vt:lpstr>
      <vt:lpstr>Earlier snowmelt can be tolerated by alpine plants, at least in the short-term Timing was off</vt:lpstr>
      <vt:lpstr>How climate change could worsen the spread of Zika virus</vt:lpstr>
      <vt:lpstr>Select a species of interest to you and tell class about how climate change is affecting the species</vt:lpstr>
      <vt:lpstr>Negative feedback loop</vt:lpstr>
      <vt:lpstr>Positive feedback loop</vt:lpstr>
      <vt:lpstr>Are positive feedbacks good and negative feedbacks bad?</vt:lpstr>
      <vt:lpstr>Concept maps</vt:lpstr>
      <vt:lpstr>PowerPoint Presentation</vt:lpstr>
      <vt:lpstr>How to create a concept map:</vt:lpstr>
      <vt:lpstr>Species students choose –  I learn from them</vt:lpstr>
      <vt:lpstr>PowerPoint Presentation</vt:lpstr>
      <vt:lpstr>PowerPoint Presentation</vt:lpstr>
      <vt:lpstr>PowerPoint Presentation</vt:lpstr>
      <vt:lpstr>Climate change is just one way the global environment is changing</vt:lpstr>
      <vt:lpstr>Resilience in ecosystems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maps</dc:title>
  <dc:creator>Steltzer, Heidi</dc:creator>
  <cp:lastModifiedBy>Kathleen Mitchell</cp:lastModifiedBy>
  <cp:revision>36</cp:revision>
  <dcterms:created xsi:type="dcterms:W3CDTF">2016-02-11T15:24:00Z</dcterms:created>
  <dcterms:modified xsi:type="dcterms:W3CDTF">2016-07-25T18:58:09Z</dcterms:modified>
</cp:coreProperties>
</file>